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3713" r:id="rId2"/>
  </p:sldMasterIdLst>
  <p:notesMasterIdLst>
    <p:notesMasterId r:id="rId16"/>
  </p:notesMasterIdLst>
  <p:sldIdLst>
    <p:sldId id="256" r:id="rId3"/>
    <p:sldId id="289" r:id="rId4"/>
    <p:sldId id="304" r:id="rId5"/>
    <p:sldId id="305" r:id="rId6"/>
    <p:sldId id="293" r:id="rId7"/>
    <p:sldId id="295" r:id="rId8"/>
    <p:sldId id="296" r:id="rId9"/>
    <p:sldId id="297" r:id="rId10"/>
    <p:sldId id="298" r:id="rId11"/>
    <p:sldId id="306" r:id="rId12"/>
    <p:sldId id="308" r:id="rId13"/>
    <p:sldId id="303" r:id="rId14"/>
    <p:sldId id="264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1179"/>
    <a:srgbClr val="150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916" autoAdjust="0"/>
  </p:normalViewPr>
  <p:slideViewPr>
    <p:cSldViewPr>
      <p:cViewPr varScale="1">
        <p:scale>
          <a:sx n="98" d="100"/>
          <a:sy n="98" d="100"/>
        </p:scale>
        <p:origin x="-3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17B5617-00EA-42AE-9B5E-EADB5EA502FE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B63E978-1C9E-4121-B9A5-43E50547BC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533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atin typeface="Arial" charset="0"/>
              </a:rPr>
              <a:t>доходы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10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68611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68612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6861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grpSp>
          <p:nvGrpSpPr>
            <p:cNvPr id="68614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68615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68616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6861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68618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8619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8620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8621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8622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8623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8624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8625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68626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27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28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29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30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31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32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33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68634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68635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36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37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38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39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40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41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42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43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44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45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46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47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48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49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50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51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52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8653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68654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5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5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57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58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59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60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6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62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6866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64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ru-RU"/>
            </a:p>
          </p:txBody>
        </p:sp>
      </p:grpSp>
      <p:sp>
        <p:nvSpPr>
          <p:cNvPr id="68665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8666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667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00BEFCA4-3066-4085-A1C1-B7CDD7394D9A}" type="datetimeFigureOut">
              <a:rPr lang="ru-RU"/>
              <a:pPr/>
              <a:t>21.01.2025</a:t>
            </a:fld>
            <a:endParaRPr lang="ru-RU"/>
          </a:p>
        </p:txBody>
      </p:sp>
      <p:sp>
        <p:nvSpPr>
          <p:cNvPr id="68668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8669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A46FF3A-C691-4AA4-BBE7-AF0BA98DA6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9DFFF4-B2CD-4C11-A716-A455EADF52B3}" type="datetimeFigureOut">
              <a:rPr lang="ru-RU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74A63-AC8B-4B87-AA08-7284410805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88582A-CEDA-4849-9914-85A9ED0CEA14}" type="datetimeFigureOut">
              <a:rPr lang="ru-RU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52E88-C3B5-4151-BF31-2D604FDE6C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CF27C-8125-449C-92AD-93A597E60D6B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172200"/>
            <a:ext cx="335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10000" y="6172200"/>
            <a:ext cx="1828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C9D44-67F0-461F-BB55-F1CAFEA08F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6964" y="274638"/>
            <a:ext cx="8230073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6964" y="1600200"/>
            <a:ext cx="4038349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7107" y="1600200"/>
            <a:ext cx="403993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6964" y="3938589"/>
            <a:ext cx="4038349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7107" y="3938589"/>
            <a:ext cx="403993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2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FAA35-D954-4014-AB35-C8C3950C0B3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F2511E-CC16-4E8A-A841-B1F1C0C94A25}" type="datetimeFigureOut">
              <a:rPr lang="ru-RU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90E62-4309-49E9-98C3-4A6E0CA49F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B149EC-F7E6-4A2D-BC6A-2C2B51822C43}" type="datetimeFigureOut">
              <a:rPr lang="ru-RU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DA496-BD43-4B30-BB14-209A32174D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082898-A0AD-4F0B-B56B-FC95260D259D}" type="datetimeFigureOut">
              <a:rPr lang="ru-RU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48E24-8FF3-4BD1-88AC-E73FAC6F12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E9755B-C88C-479B-96CE-CA83E92D35A8}" type="datetimeFigureOut">
              <a:rPr lang="ru-RU"/>
              <a:pPr/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11004-9C2D-4904-BEF0-936FEA079B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18CDE1-CAEC-4AE4-B669-99E47EBC4370}" type="datetimeFigureOut">
              <a:rPr lang="ru-RU"/>
              <a:pPr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80B0-FDEF-4CEA-85BE-FF4BA92BBF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07C7AD-2597-4663-81AE-FB19A951F04A}" type="datetimeFigureOut">
              <a:rPr lang="ru-RU"/>
              <a:pPr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3195D-4C96-4504-BBF6-D322C323A73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26F971-600A-4ABE-AD6D-A7C02DFC9776}" type="datetimeFigureOut">
              <a:rPr lang="ru-RU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6E1CB-9C8B-4738-A705-15BEFD5550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BC9A48-9790-4A38-AC3C-DA0F11E23580}" type="datetimeFigureOut">
              <a:rPr lang="ru-RU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BB5201-18CE-4461-A25C-C63737C131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586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67587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67588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67589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grpSp>
          <p:nvGrpSpPr>
            <p:cNvPr id="67590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67591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67592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67593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6759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759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7596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7597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7598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7599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7600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7601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6760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0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0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0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0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0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0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0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67610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67611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12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13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14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15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16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17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18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19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20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21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22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23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24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25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26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27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28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7629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67630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31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32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33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34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35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36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37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38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67639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40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ru-RU"/>
            </a:p>
          </p:txBody>
        </p:sp>
      </p:grpSp>
      <p:sp>
        <p:nvSpPr>
          <p:cNvPr id="67641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7642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7643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2D540EE5-14B8-48C9-B89F-906D3650CA61}" type="datetimeFigureOut">
              <a:rPr lang="ru-RU"/>
              <a:pPr/>
              <a:t>21.01.2025</a:t>
            </a:fld>
            <a:endParaRPr lang="ru-RU"/>
          </a:p>
        </p:txBody>
      </p:sp>
      <p:sp>
        <p:nvSpPr>
          <p:cNvPr id="67644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67645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F30FF38D-79F1-4760-B236-612BA8C838E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073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2" name="Нижний колонтитул 7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" name="Номер слайда 8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F1AEF2-9E68-4327-85AC-C3A9A1E8EA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</p:sldLayoutIdLst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786F51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786F51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786F51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786F51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786F51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786F51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786F51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786F51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786F51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786F51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../../../../../Downloads/&#1087;&#1088;&#1086;&#1075;&#1088;&#1072;&#1084;&#1084;&#1099;/&#1076;&#1086;&#1089;&#1090;&#1091;&#1087;&#1085;&#1072;&#1103;%20&#1089;&#1088;&#1077;&#1076;&#1072;.docx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827088" y="2276475"/>
            <a:ext cx="6402387" cy="2951163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609600" indent="-609600" algn="ctr">
              <a:lnSpc>
                <a:spcPct val="60000"/>
              </a:lnSpc>
              <a:buFontTx/>
              <a:buNone/>
            </a:pPr>
            <a:r>
              <a:rPr lang="ru-RU" sz="2800" b="1">
                <a:solidFill>
                  <a:srgbClr val="2C1179"/>
                </a:solidFill>
                <a:latin typeface="Times New Roman" pitchFamily="18" charset="0"/>
                <a:cs typeface="Times New Roman" pitchFamily="18" charset="0"/>
              </a:rPr>
              <a:t>Проект                                                                          бюджета Костино-Быстрянского  сельского поселения Морозовского района</a:t>
            </a:r>
          </a:p>
          <a:p>
            <a:pPr marL="609600" indent="-609600" algn="ctr">
              <a:lnSpc>
                <a:spcPct val="60000"/>
              </a:lnSpc>
              <a:buFontTx/>
              <a:buNone/>
            </a:pPr>
            <a:r>
              <a:rPr lang="ru-RU" sz="2800" b="1">
                <a:solidFill>
                  <a:srgbClr val="2C1179"/>
                </a:solidFill>
                <a:latin typeface="Times New Roman" pitchFamily="18" charset="0"/>
                <a:cs typeface="Times New Roman" pitchFamily="18" charset="0"/>
              </a:rPr>
              <a:t> на 2025 год и плановый период 2026 и 2027 годов</a:t>
            </a:r>
            <a:endParaRPr lang="ru-RU" sz="2800">
              <a:solidFill>
                <a:srgbClr val="2C1179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908720"/>
            <a:ext cx="8424935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Бюджет для граждан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344753" y="309949"/>
            <a:ext cx="8467109" cy="556122"/>
          </a:xfrm>
          <a:solidFill>
            <a:srgbClr val="CCFFFF"/>
          </a:solidFill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rtlCol="0" anchor="t">
            <a:noAutofit/>
          </a:bodyPr>
          <a:lstStyle/>
          <a:p>
            <a:pPr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defRPr/>
            </a:pPr>
            <a:r>
              <a:rPr lang="ru-RU" sz="2400" b="1" kern="1200" dirty="0"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Классификация расходов бюджета по разделам</a:t>
            </a:r>
          </a:p>
        </p:txBody>
      </p:sp>
      <p:pic>
        <p:nvPicPr>
          <p:cNvPr id="24578" name="Picture 7" descr="Физ-р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981075"/>
            <a:ext cx="7175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9" descr="ЖКХ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575" y="981075"/>
            <a:ext cx="755650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12" descr="Культур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07000" y="981075"/>
            <a:ext cx="72231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14" descr="нац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79613" y="981075"/>
            <a:ext cx="6477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17" descr="Общегос-е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3850" y="981075"/>
            <a:ext cx="719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19" descr="Соц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27750" y="981075"/>
            <a:ext cx="71755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4" name="Line 20"/>
          <p:cNvSpPr>
            <a:spLocks noChangeShapeType="1"/>
          </p:cNvSpPr>
          <p:nvPr/>
        </p:nvSpPr>
        <p:spPr bwMode="auto">
          <a:xfrm>
            <a:off x="1476375" y="148431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5" name="Text Box 21"/>
          <p:cNvSpPr txBox="1">
            <a:spLocks noChangeArrowheads="1"/>
          </p:cNvSpPr>
          <p:nvPr/>
        </p:nvSpPr>
        <p:spPr bwMode="auto">
          <a:xfrm>
            <a:off x="107950" y="2349500"/>
            <a:ext cx="1079500" cy="57785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000" b="1">
                <a:latin typeface="Times New Roman" pitchFamily="18" charset="0"/>
              </a:rPr>
              <a:t>Общегосударственные вопросы</a:t>
            </a:r>
          </a:p>
        </p:txBody>
      </p:sp>
      <p:sp>
        <p:nvSpPr>
          <p:cNvPr id="24586" name="Text Box 26"/>
          <p:cNvSpPr txBox="1">
            <a:spLocks noChangeArrowheads="1"/>
          </p:cNvSpPr>
          <p:nvPr/>
        </p:nvSpPr>
        <p:spPr bwMode="auto">
          <a:xfrm>
            <a:off x="1692275" y="2349500"/>
            <a:ext cx="1298575" cy="708025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000" b="1">
                <a:latin typeface="Times New Roman" pitchFamily="18" charset="0"/>
              </a:rPr>
              <a:t>Национальная безопасность и правоохранительная деятельность</a:t>
            </a:r>
          </a:p>
        </p:txBody>
      </p:sp>
      <p:sp>
        <p:nvSpPr>
          <p:cNvPr id="24587" name="Line 27"/>
          <p:cNvSpPr>
            <a:spLocks noChangeShapeType="1"/>
          </p:cNvSpPr>
          <p:nvPr/>
        </p:nvSpPr>
        <p:spPr bwMode="auto">
          <a:xfrm>
            <a:off x="2339975" y="1484313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8" name="Text Box 33"/>
          <p:cNvSpPr txBox="1">
            <a:spLocks noChangeArrowheads="1"/>
          </p:cNvSpPr>
          <p:nvPr/>
        </p:nvSpPr>
        <p:spPr bwMode="auto">
          <a:xfrm>
            <a:off x="2881313" y="1744663"/>
            <a:ext cx="1403350" cy="554037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000" b="1">
                <a:latin typeface="Times New Roman" pitchFamily="18" charset="0"/>
              </a:rPr>
              <a:t>Жилищно-коммунальное хозяйство</a:t>
            </a:r>
          </a:p>
        </p:txBody>
      </p:sp>
      <p:sp>
        <p:nvSpPr>
          <p:cNvPr id="24589" name="Line 34"/>
          <p:cNvSpPr>
            <a:spLocks noChangeShapeType="1"/>
          </p:cNvSpPr>
          <p:nvPr/>
        </p:nvSpPr>
        <p:spPr bwMode="auto">
          <a:xfrm>
            <a:off x="3419475" y="1470025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0" name="Line 37"/>
          <p:cNvSpPr>
            <a:spLocks noChangeShapeType="1"/>
          </p:cNvSpPr>
          <p:nvPr/>
        </p:nvSpPr>
        <p:spPr bwMode="auto">
          <a:xfrm>
            <a:off x="4068763" y="14843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1" name="Text Box 39"/>
          <p:cNvSpPr txBox="1">
            <a:spLocks noChangeArrowheads="1"/>
          </p:cNvSpPr>
          <p:nvPr/>
        </p:nvSpPr>
        <p:spPr bwMode="auto">
          <a:xfrm>
            <a:off x="4992688" y="1773238"/>
            <a:ext cx="1308100" cy="415925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Культура</a:t>
            </a:r>
            <a:r>
              <a:rPr lang="ru-RU" altLang="ru-RU" sz="900" b="1">
                <a:latin typeface="Times New Roman" pitchFamily="18" charset="0"/>
              </a:rPr>
              <a:t>, кинематография</a:t>
            </a:r>
          </a:p>
        </p:txBody>
      </p:sp>
      <p:sp>
        <p:nvSpPr>
          <p:cNvPr id="24592" name="Line 40"/>
          <p:cNvSpPr>
            <a:spLocks noChangeShapeType="1"/>
          </p:cNvSpPr>
          <p:nvPr/>
        </p:nvSpPr>
        <p:spPr bwMode="auto">
          <a:xfrm>
            <a:off x="5573713" y="1470025"/>
            <a:ext cx="0" cy="274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3" name="Text Box 42"/>
          <p:cNvSpPr txBox="1">
            <a:spLocks noChangeArrowheads="1"/>
          </p:cNvSpPr>
          <p:nvPr/>
        </p:nvSpPr>
        <p:spPr bwMode="auto">
          <a:xfrm>
            <a:off x="5940425" y="2492375"/>
            <a:ext cx="1150938" cy="461963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Национальная экономики</a:t>
            </a:r>
          </a:p>
        </p:txBody>
      </p:sp>
      <p:sp>
        <p:nvSpPr>
          <p:cNvPr id="24594" name="Text Box 43"/>
          <p:cNvSpPr txBox="1">
            <a:spLocks noChangeArrowheads="1"/>
          </p:cNvSpPr>
          <p:nvPr/>
        </p:nvSpPr>
        <p:spPr bwMode="auto">
          <a:xfrm>
            <a:off x="6877050" y="1827213"/>
            <a:ext cx="1150938" cy="554037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000" b="1">
                <a:latin typeface="Times New Roman" pitchFamily="18" charset="0"/>
              </a:rPr>
              <a:t>Физическая культура и спорт</a:t>
            </a:r>
          </a:p>
        </p:txBody>
      </p:sp>
      <p:sp>
        <p:nvSpPr>
          <p:cNvPr id="24595" name="Line 44"/>
          <p:cNvSpPr>
            <a:spLocks noChangeShapeType="1"/>
          </p:cNvSpPr>
          <p:nvPr/>
        </p:nvSpPr>
        <p:spPr bwMode="auto">
          <a:xfrm>
            <a:off x="6486525" y="1470025"/>
            <a:ext cx="0" cy="958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96" name="Line 45"/>
          <p:cNvSpPr>
            <a:spLocks noChangeShapeType="1"/>
          </p:cNvSpPr>
          <p:nvPr/>
        </p:nvSpPr>
        <p:spPr bwMode="auto">
          <a:xfrm flipH="1">
            <a:off x="7451725" y="1484313"/>
            <a:ext cx="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1" name="Rectangle 15"/>
          <p:cNvSpPr>
            <a:spLocks noChangeArrowheads="1"/>
          </p:cNvSpPr>
          <p:nvPr/>
        </p:nvSpPr>
        <p:spPr bwMode="auto">
          <a:xfrm>
            <a:off x="346517" y="3756957"/>
            <a:ext cx="8459229" cy="523220"/>
          </a:xfrm>
          <a:prstGeom prst="rect">
            <a:avLst/>
          </a:prstGeom>
          <a:solidFill>
            <a:srgbClr val="CCFF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 dirty="0" smtClean="0">
                <a:latin typeface="Times New Roman" pitchFamily="18" charset="0"/>
                <a:cs typeface="+mn-cs"/>
              </a:rPr>
              <a:t>Каждый из разделов классификации имеет перечень подразделов, которые отражают основные направления реализации соответствующей функции</a:t>
            </a:r>
          </a:p>
        </p:txBody>
      </p:sp>
      <p:sp>
        <p:nvSpPr>
          <p:cNvPr id="11272" name="Rectangle 29"/>
          <p:cNvSpPr>
            <a:spLocks noChangeArrowheads="1"/>
          </p:cNvSpPr>
          <p:nvPr/>
        </p:nvSpPr>
        <p:spPr bwMode="auto">
          <a:xfrm>
            <a:off x="276217" y="4581128"/>
            <a:ext cx="4296593" cy="1169551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>
            <a:spAutoFit/>
          </a:bodyPr>
          <a:lstStyle>
            <a:lvl1pPr algn="l"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 dirty="0" smtClean="0">
                <a:latin typeface="Times New Roman" pitchFamily="18" charset="0"/>
                <a:cs typeface="+mn-cs"/>
              </a:rPr>
              <a:t>Например, в составе раздела «Жилищно-коммунальное хозяйство»,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 dirty="0" smtClean="0">
                <a:latin typeface="Times New Roman" pitchFamily="18" charset="0"/>
                <a:cs typeface="+mn-cs"/>
              </a:rPr>
              <a:t>в том числе, выделяются: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 dirty="0" smtClean="0">
                <a:latin typeface="Times New Roman" pitchFamily="18" charset="0"/>
                <a:cs typeface="+mn-cs"/>
              </a:rPr>
              <a:t>коммунальное хозяйство;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altLang="ru-RU" sz="1400" b="1" dirty="0" smtClean="0">
                <a:latin typeface="Times New Roman" pitchFamily="18" charset="0"/>
                <a:cs typeface="+mn-cs"/>
              </a:rPr>
              <a:t> благоустройство;</a:t>
            </a:r>
          </a:p>
        </p:txBody>
      </p:sp>
      <p:sp>
        <p:nvSpPr>
          <p:cNvPr id="11273" name="Rectangle 30"/>
          <p:cNvSpPr>
            <a:spLocks noChangeArrowheads="1"/>
          </p:cNvSpPr>
          <p:nvPr/>
        </p:nvSpPr>
        <p:spPr bwMode="auto">
          <a:xfrm rot="10800000" flipV="1">
            <a:off x="4947406" y="4598131"/>
            <a:ext cx="3858335" cy="1446550"/>
          </a:xfrm>
          <a:prstGeom prst="rect">
            <a:avLst/>
          </a:prstGeom>
          <a:solidFill>
            <a:srgbClr val="99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 smtClean="0">
                <a:latin typeface="Times New Roman" pitchFamily="18" charset="0"/>
                <a:cs typeface="+mn-cs"/>
              </a:rPr>
              <a:t>Полный  перечень     разделов и подразделов классификации расходов  бюджетов  приведен в статье 21 Бюджетного кодекса     Российской      Федерации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400" b="1" smtClean="0">
              <a:latin typeface="Times New Roman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smtClean="0">
                <a:latin typeface="Times New Roman" pitchFamily="18" charset="0"/>
                <a:cs typeface="+mn-cs"/>
              </a:rPr>
              <a:t>    </a:t>
            </a:r>
          </a:p>
        </p:txBody>
      </p:sp>
      <p:pic>
        <p:nvPicPr>
          <p:cNvPr id="24606" name="Picture 6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87450" y="981075"/>
            <a:ext cx="6270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07" name="Line 67"/>
          <p:cNvSpPr>
            <a:spLocks noChangeShapeType="1"/>
          </p:cNvSpPr>
          <p:nvPr/>
        </p:nvSpPr>
        <p:spPr bwMode="auto">
          <a:xfrm>
            <a:off x="684213" y="1484313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08" name="Text Box 68"/>
          <p:cNvSpPr txBox="1">
            <a:spLocks noChangeArrowheads="1"/>
          </p:cNvSpPr>
          <p:nvPr/>
        </p:nvSpPr>
        <p:spPr bwMode="auto">
          <a:xfrm>
            <a:off x="971550" y="1773238"/>
            <a:ext cx="1079500" cy="40005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000" b="1">
                <a:latin typeface="Times New Roman" pitchFamily="18" charset="0"/>
              </a:rPr>
              <a:t>Национальная оборона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288" y="115888"/>
            <a:ext cx="8280400" cy="9159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 Костино-Быстрянского сельского поселения Морозовского района, формируемые в рамках муниципальных программ Костино-Быстрянского сельского поселения, и непрограммные расходы на 2025 год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1002786" y="5254490"/>
            <a:ext cx="605451" cy="402437"/>
            <a:chOff x="-74979" y="514436"/>
            <a:chExt cx="2219809" cy="2304247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0" name="Овал 9"/>
            <p:cNvSpPr/>
            <p:nvPr/>
          </p:nvSpPr>
          <p:spPr>
            <a:xfrm>
              <a:off x="-74979" y="514436"/>
              <a:ext cx="2219809" cy="2304247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50000"/>
              </a:schemeClr>
            </a:solidFill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1" name="Овал 4"/>
            <p:cNvSpPr/>
            <p:nvPr/>
          </p:nvSpPr>
          <p:spPr>
            <a:xfrm>
              <a:off x="234993" y="786157"/>
              <a:ext cx="1279890" cy="17608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0" tIns="0" rIns="0" bIns="0" spcCol="1270" anchor="ctr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603" name="TextBox 11"/>
          <p:cNvSpPr txBox="1">
            <a:spLocks noChangeArrowheads="1"/>
          </p:cNvSpPr>
          <p:nvPr/>
        </p:nvSpPr>
        <p:spPr bwMode="auto">
          <a:xfrm>
            <a:off x="1687513" y="5162550"/>
            <a:ext cx="7058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Times New Roman" pitchFamily="18" charset="0"/>
                <a:cs typeface="Times New Roman" pitchFamily="18" charset="0"/>
              </a:rPr>
              <a:t>- расходы бюджета, формируемые в рамках муниципальных программ Костино-Быстрянского сельского поселения</a:t>
            </a:r>
          </a:p>
        </p:txBody>
      </p:sp>
      <p:sp>
        <p:nvSpPr>
          <p:cNvPr id="17" name="Овал 16"/>
          <p:cNvSpPr/>
          <p:nvPr/>
        </p:nvSpPr>
        <p:spPr>
          <a:xfrm>
            <a:off x="975103" y="6093296"/>
            <a:ext cx="605451" cy="402437"/>
          </a:xfrm>
          <a:prstGeom prst="ellipse">
            <a:avLst/>
          </a:prstGeom>
          <a:solidFill>
            <a:srgbClr val="00B0F0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2700" prstMaterial="clear">
            <a:bevelT w="177800" h="254000"/>
            <a:bevelB w="1524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25607" name="Прямоугольник 21"/>
          <p:cNvSpPr>
            <a:spLocks noChangeArrowheads="1"/>
          </p:cNvSpPr>
          <p:nvPr/>
        </p:nvSpPr>
        <p:spPr bwMode="auto">
          <a:xfrm>
            <a:off x="1692275" y="6092825"/>
            <a:ext cx="6192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Times New Roman" pitchFamily="18" charset="0"/>
                <a:cs typeface="Times New Roman" pitchFamily="18" charset="0"/>
              </a:rPr>
              <a:t>- непрограммные расходы</a:t>
            </a:r>
          </a:p>
        </p:txBody>
      </p:sp>
      <p:grpSp>
        <p:nvGrpSpPr>
          <p:cNvPr id="25608" name="Группа 1"/>
          <p:cNvGrpSpPr>
            <a:grpSpLocks/>
          </p:cNvGrpSpPr>
          <p:nvPr/>
        </p:nvGrpSpPr>
        <p:grpSpPr bwMode="auto">
          <a:xfrm>
            <a:off x="3132138" y="1484313"/>
            <a:ext cx="3489325" cy="3082925"/>
            <a:chOff x="1012352" y="1935696"/>
            <a:chExt cx="2343967" cy="2304248"/>
          </a:xfrm>
        </p:grpSpPr>
        <p:sp>
          <p:nvSpPr>
            <p:cNvPr id="4" name="Полилиния 3"/>
            <p:cNvSpPr/>
            <p:nvPr/>
          </p:nvSpPr>
          <p:spPr>
            <a:xfrm>
              <a:off x="1012352" y="1935696"/>
              <a:ext cx="2219809" cy="2304247"/>
            </a:xfrm>
            <a:custGeom>
              <a:avLst/>
              <a:gdLst>
                <a:gd name="connsiteX0" fmla="*/ 0 w 2219809"/>
                <a:gd name="connsiteY0" fmla="*/ 1152124 h 2304247"/>
                <a:gd name="connsiteX1" fmla="*/ 1109905 w 2219809"/>
                <a:gd name="connsiteY1" fmla="*/ 0 h 2304247"/>
                <a:gd name="connsiteX2" fmla="*/ 2219810 w 2219809"/>
                <a:gd name="connsiteY2" fmla="*/ 1152124 h 2304247"/>
                <a:gd name="connsiteX3" fmla="*/ 1109905 w 2219809"/>
                <a:gd name="connsiteY3" fmla="*/ 2304248 h 2304247"/>
                <a:gd name="connsiteX4" fmla="*/ 0 w 2219809"/>
                <a:gd name="connsiteY4" fmla="*/ 1152124 h 230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9809" h="2304247">
                  <a:moveTo>
                    <a:pt x="0" y="1152124"/>
                  </a:moveTo>
                  <a:cubicBezTo>
                    <a:pt x="0" y="515823"/>
                    <a:pt x="496921" y="0"/>
                    <a:pt x="1109905" y="0"/>
                  </a:cubicBezTo>
                  <a:cubicBezTo>
                    <a:pt x="1722889" y="0"/>
                    <a:pt x="2219810" y="515823"/>
                    <a:pt x="2219810" y="1152124"/>
                  </a:cubicBezTo>
                  <a:cubicBezTo>
                    <a:pt x="2219810" y="1788425"/>
                    <a:pt x="1722889" y="2304248"/>
                    <a:pt x="1109905" y="2304248"/>
                  </a:cubicBezTo>
                  <a:cubicBezTo>
                    <a:pt x="496921" y="2304248"/>
                    <a:pt x="0" y="1788425"/>
                    <a:pt x="0" y="1152124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50000"/>
              </a:schemeClr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309972" tIns="271721" rIns="629947" bIns="27172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14 532,9 тыс. рублей</a:t>
              </a:r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2406982" y="3335020"/>
              <a:ext cx="949337" cy="904924"/>
            </a:xfrm>
            <a:custGeom>
              <a:avLst/>
              <a:gdLst>
                <a:gd name="connsiteX0" fmla="*/ 0 w 1564890"/>
                <a:gd name="connsiteY0" fmla="*/ 699386 h 1398771"/>
                <a:gd name="connsiteX1" fmla="*/ 782445 w 1564890"/>
                <a:gd name="connsiteY1" fmla="*/ 0 h 1398771"/>
                <a:gd name="connsiteX2" fmla="*/ 1564890 w 1564890"/>
                <a:gd name="connsiteY2" fmla="*/ 699386 h 1398771"/>
                <a:gd name="connsiteX3" fmla="*/ 782445 w 1564890"/>
                <a:gd name="connsiteY3" fmla="*/ 1398772 h 1398771"/>
                <a:gd name="connsiteX4" fmla="*/ 0 w 1564890"/>
                <a:gd name="connsiteY4" fmla="*/ 699386 h 1398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4890" h="1398771">
                  <a:moveTo>
                    <a:pt x="0" y="699386"/>
                  </a:moveTo>
                  <a:cubicBezTo>
                    <a:pt x="0" y="313126"/>
                    <a:pt x="350313" y="0"/>
                    <a:pt x="782445" y="0"/>
                  </a:cubicBezTo>
                  <a:cubicBezTo>
                    <a:pt x="1214577" y="0"/>
                    <a:pt x="1564890" y="313126"/>
                    <a:pt x="1564890" y="699386"/>
                  </a:cubicBezTo>
                  <a:cubicBezTo>
                    <a:pt x="1564890" y="1085646"/>
                    <a:pt x="1214577" y="1398772"/>
                    <a:pt x="782445" y="1398772"/>
                  </a:cubicBezTo>
                  <a:cubicBezTo>
                    <a:pt x="350313" y="1398772"/>
                    <a:pt x="0" y="1085646"/>
                    <a:pt x="0" y="699386"/>
                  </a:cubicBezTo>
                  <a:close/>
                </a:path>
              </a:pathLst>
            </a:custGeom>
            <a:solidFill>
              <a:srgbClr val="00B0F0">
                <a:alpha val="50000"/>
              </a:srgbClr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444091" tIns="164946" rIns="218520" bIns="164944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400">
                  <a:latin typeface="Times New Roman" pitchFamily="18" charset="0"/>
                  <a:cs typeface="Times New Roman" pitchFamily="18" charset="0"/>
                </a:rPr>
                <a:t>411,9 тыс. рублей</a:t>
              </a:r>
            </a:p>
          </p:txBody>
        </p:sp>
      </p:grpSp>
      <p:sp>
        <p:nvSpPr>
          <p:cNvPr id="25609" name="Text Box 16"/>
          <p:cNvSpPr txBox="1">
            <a:spLocks noChangeArrowheads="1"/>
          </p:cNvSpPr>
          <p:nvPr/>
        </p:nvSpPr>
        <p:spPr bwMode="auto">
          <a:xfrm>
            <a:off x="0" y="1700213"/>
            <a:ext cx="2987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Общая сумма расходов – 14 944,8 тыс. рублей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900" y="1125538"/>
            <a:ext cx="2052638" cy="14398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населения и территории от чрезвычайных ситуаций, обеспечения пожарной безопасности и безопасности людей на водных объектах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20938" y="1125538"/>
            <a:ext cx="1976437" cy="14398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культуры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824663" y="1125538"/>
            <a:ext cx="1976437" cy="14398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качественными коммунальными услугами населения  и  повышение уровня благоустройства территории поселения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84438" y="2759075"/>
            <a:ext cx="1933575" cy="11811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физической культуры и спорта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76225" y="2789238"/>
            <a:ext cx="1976438" cy="1120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hlinkClick r:id="rId2" action="ppaction://hlinkfile"/>
              </a:rPr>
              <a:t>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Энергоэффективность и развитие энергетики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572000" y="1125538"/>
            <a:ext cx="2016125" cy="14398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Муниципальная политика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787900" y="2852738"/>
            <a:ext cx="4084638" cy="11334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 муниципальными  финансами</a:t>
            </a:r>
          </a:p>
        </p:txBody>
      </p:sp>
      <p:sp>
        <p:nvSpPr>
          <p:cNvPr id="3" name="Rounded Rectangle 6"/>
          <p:cNvSpPr/>
          <p:nvPr/>
        </p:nvSpPr>
        <p:spPr>
          <a:xfrm>
            <a:off x="500063" y="404813"/>
            <a:ext cx="8215312" cy="431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rgbClr val="000000"/>
                </a:solidFill>
                <a:latin typeface="Arial" charset="0"/>
                <a:cs typeface="Arial" charset="0"/>
              </a:rPr>
              <a:t>Муниципальные программы</a:t>
            </a:r>
            <a:r>
              <a:rPr lang="ru-RU" sz="2000">
                <a:solidFill>
                  <a:srgbClr val="000000"/>
                </a:solidFill>
                <a:cs typeface="Arial" charset="0"/>
              </a:rPr>
              <a:t> </a:t>
            </a:r>
            <a:r>
              <a:rPr lang="ru-RU" sz="2000">
                <a:solidFill>
                  <a:srgbClr val="000000"/>
                </a:solidFill>
                <a:latin typeface="Arial" charset="0"/>
                <a:cs typeface="Arial" charset="0"/>
              </a:rPr>
              <a:t>Костино-Быстрянского</a:t>
            </a:r>
            <a:r>
              <a:rPr lang="ru-RU" sz="2000">
                <a:solidFill>
                  <a:srgbClr val="000000"/>
                </a:solidFill>
                <a:cs typeface="Arial" charset="0"/>
              </a:rPr>
              <a:t> сельского поселения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87338" y="620713"/>
            <a:ext cx="8856662" cy="5761037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ru-RU" altLang="ru-RU" sz="1800">
                <a:solidFill>
                  <a:schemeClr val="tx2"/>
                </a:solidFill>
                <a:latin typeface="Times New Roman" pitchFamily="18" charset="0"/>
              </a:rPr>
              <a:t>С проектом решения Собрания депутатов Костино-Быстрянского сельского поселения «О бюджете Костино-Быстрянского сельского поселения Морозовского района на 2025 год и плановый период 2026 и 2027 годов»  </a:t>
            </a:r>
          </a:p>
          <a:p>
            <a:pPr marL="0" indent="0" algn="just">
              <a:buFontTx/>
              <a:buNone/>
            </a:pPr>
            <a:r>
              <a:rPr lang="ru-RU" altLang="ru-RU" sz="1800">
                <a:solidFill>
                  <a:schemeClr val="tx2"/>
                </a:solidFill>
                <a:latin typeface="Times New Roman" pitchFamily="18" charset="0"/>
              </a:rPr>
              <a:t>можно ознакомиться на сайте Костино-Быстрянского сельского поселения  </a:t>
            </a:r>
            <a:r>
              <a:rPr lang="en-US" altLang="ru-RU" sz="1800">
                <a:solidFill>
                  <a:schemeClr val="tx2"/>
                </a:solidFill>
                <a:latin typeface="Times New Roman" pitchFamily="18" charset="0"/>
              </a:rPr>
              <a:t>http://www. </a:t>
            </a:r>
            <a:r>
              <a:rPr lang="en-US" altLang="ru-RU" sz="1800"/>
              <a:t>http://k-bystrsp.ru/</a:t>
            </a:r>
            <a:r>
              <a:rPr lang="en-US" altLang="ru-RU" sz="180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altLang="ru-RU" sz="1800">
                <a:solidFill>
                  <a:schemeClr val="tx2"/>
                </a:solidFill>
                <a:latin typeface="Times New Roman" pitchFamily="18" charset="0"/>
              </a:rPr>
              <a:t>в разделе «Бюджет для граждан», в библиотеке Костино-Быстрянского сельского поселения</a:t>
            </a:r>
          </a:p>
          <a:p>
            <a:pPr marL="0" indent="0" algn="just">
              <a:buFontTx/>
              <a:buNone/>
            </a:pPr>
            <a:endParaRPr lang="ru-RU" sz="1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6" name="Text Box 6"/>
          <p:cNvSpPr txBox="1">
            <a:spLocks noChangeArrowheads="1"/>
          </p:cNvSpPr>
          <p:nvPr/>
        </p:nvSpPr>
        <p:spPr bwMode="auto">
          <a:xfrm>
            <a:off x="179388" y="2781300"/>
            <a:ext cx="82073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542925"/>
            <a:r>
              <a:rPr lang="ru-RU" altLang="ru-RU" b="1" i="1" u="sng"/>
              <a:t>Информация для контактов</a:t>
            </a:r>
          </a:p>
          <a:p>
            <a:pPr indent="542925"/>
            <a:endParaRPr lang="ru-RU" altLang="ru-RU" b="1" i="1"/>
          </a:p>
          <a:p>
            <a:pPr indent="542925"/>
            <a:r>
              <a:rPr lang="ru-RU" altLang="ru-RU" b="1" i="1"/>
              <a:t>Администрация Костино-Быстрянского сельского  поселения</a:t>
            </a:r>
          </a:p>
          <a:p>
            <a:pPr indent="542925"/>
            <a:r>
              <a:rPr lang="ru-RU" altLang="ru-RU" b="1" i="1"/>
              <a:t>Адрес: ул. Котельникова, 74 х.Костино-Быстрянский</a:t>
            </a:r>
          </a:p>
          <a:p>
            <a:pPr indent="542925"/>
            <a:r>
              <a:rPr lang="ru-RU" altLang="ru-RU" b="1" i="1"/>
              <a:t>Морозовский  район, Ростовская  обл., 347203</a:t>
            </a:r>
          </a:p>
          <a:p>
            <a:pPr indent="542925"/>
            <a:r>
              <a:rPr lang="ru-RU" altLang="ru-RU" b="1" i="1"/>
              <a:t>тел. /факс (886384) 3-47-49</a:t>
            </a:r>
          </a:p>
          <a:p>
            <a:pPr indent="542925"/>
            <a:r>
              <a:rPr lang="en-US" altLang="ru-RU" b="1" i="1"/>
              <a:t>e-mail:sp2</a:t>
            </a:r>
            <a:r>
              <a:rPr lang="ru-RU" altLang="ru-RU" b="1" i="1"/>
              <a:t>4254@</a:t>
            </a:r>
            <a:r>
              <a:rPr lang="en-US" altLang="ru-RU" b="1" i="1"/>
              <a:t>donpac</a:t>
            </a:r>
            <a:r>
              <a:rPr lang="ru-RU" altLang="ru-RU" b="1" i="1"/>
              <a:t>. ru</a:t>
            </a:r>
          </a:p>
          <a:p>
            <a:pPr indent="542925"/>
            <a:r>
              <a:rPr lang="ru-RU" altLang="ru-RU" b="1" i="1"/>
              <a:t>График работы :</a:t>
            </a:r>
          </a:p>
          <a:p>
            <a:pPr indent="542925"/>
            <a:r>
              <a:rPr lang="ru-RU" altLang="ru-RU" b="1" i="1"/>
              <a:t>с 8:00 до 16:00 перерыв с 12:00 до 13:00</a:t>
            </a:r>
          </a:p>
          <a:p>
            <a:pPr indent="542925"/>
            <a:r>
              <a:rPr lang="ru-RU" altLang="ru-RU" b="1" i="1"/>
              <a:t>Выходной суббота, воскресенье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00063" y="333375"/>
            <a:ext cx="8215312" cy="1079500"/>
          </a:xfrm>
        </p:spPr>
        <p:txBody>
          <a:bodyPr anchor="t">
            <a:noAutofit/>
          </a:bodyPr>
          <a:lstStyle/>
          <a:p>
            <a:endParaRPr lang="ru-RU" sz="2300"/>
          </a:p>
        </p:txBody>
      </p:sp>
      <p:sp>
        <p:nvSpPr>
          <p:cNvPr id="11" name="Text Placeholder 10"/>
          <p:cNvSpPr>
            <a:spLocks noGrp="1"/>
          </p:cNvSpPr>
          <p:nvPr>
            <p:ph type="body" idx="4294967295"/>
          </p:nvPr>
        </p:nvSpPr>
        <p:spPr>
          <a:xfrm>
            <a:off x="331788" y="1928813"/>
            <a:ext cx="2106612" cy="9382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 algn="ctr">
              <a:buFontTx/>
              <a:buNone/>
            </a:pPr>
            <a:r>
              <a:rPr lang="ru-RU" sz="4400" b="1">
                <a:solidFill>
                  <a:schemeClr val="tx1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5363" name="Content Placeholder 3"/>
          <p:cNvSpPr>
            <a:spLocks noGrp="1"/>
          </p:cNvSpPr>
          <p:nvPr>
            <p:ph sz="half" idx="4294967295"/>
          </p:nvPr>
        </p:nvSpPr>
        <p:spPr>
          <a:xfrm>
            <a:off x="500063" y="3214688"/>
            <a:ext cx="8215312" cy="3429000"/>
          </a:xfrm>
        </p:spPr>
        <p:txBody>
          <a:bodyPr/>
          <a:lstStyle/>
          <a:p>
            <a:endParaRPr lang="ru-RU" sz="240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4294967295"/>
          </p:nvPr>
        </p:nvSpPr>
        <p:spPr>
          <a:xfrm>
            <a:off x="6084888" y="3214688"/>
            <a:ext cx="2630487" cy="338296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sz="1800" b="1">
                <a:solidFill>
                  <a:srgbClr val="FFFFFF"/>
                </a:solidFill>
                <a:latin typeface="Arial" charset="0"/>
                <a:cs typeface="Arial" charset="0"/>
              </a:rPr>
              <a:t>Основные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sz="1800" b="1">
                <a:solidFill>
                  <a:srgbClr val="FFFFFF"/>
                </a:solidFill>
                <a:latin typeface="Arial" charset="0"/>
                <a:cs typeface="Arial" charset="0"/>
              </a:rPr>
              <a:t>направления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sz="1800" b="1">
                <a:solidFill>
                  <a:srgbClr val="FFFFFF"/>
                </a:solidFill>
                <a:latin typeface="Arial" charset="0"/>
                <a:cs typeface="Arial" charset="0"/>
              </a:rPr>
              <a:t>бюджетной и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sz="1800" b="1">
                <a:solidFill>
                  <a:srgbClr val="FFFFFF"/>
                </a:solidFill>
                <a:latin typeface="Arial" charset="0"/>
                <a:cs typeface="Arial" charset="0"/>
              </a:rPr>
              <a:t>налоговой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sz="1800" b="1">
                <a:solidFill>
                  <a:srgbClr val="FFFFFF"/>
                </a:solidFill>
                <a:latin typeface="Arial" charset="0"/>
                <a:cs typeface="Arial" charset="0"/>
              </a:rPr>
              <a:t>политики  Костино-Быстрянского сельского поселения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00063" y="404813"/>
            <a:ext cx="8215312" cy="1295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rgbClr val="000000"/>
                </a:solidFill>
                <a:cs typeface="Arial" charset="0"/>
              </a:rPr>
              <a:t>Основа формирования проекта бюджета </a:t>
            </a:r>
            <a:r>
              <a:rPr lang="ru-RU" sz="2000">
                <a:solidFill>
                  <a:srgbClr val="000000"/>
                </a:solidFill>
                <a:latin typeface="Arial" charset="0"/>
                <a:cs typeface="Arial" charset="0"/>
              </a:rPr>
              <a:t>Костино-Быстрянского</a:t>
            </a:r>
            <a:r>
              <a:rPr lang="ru-RU" sz="2000">
                <a:solidFill>
                  <a:srgbClr val="000000"/>
                </a:solidFill>
                <a:cs typeface="Arial" charset="0"/>
              </a:rPr>
              <a:t> сельского поселения Морозовского района: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492500" y="2327275"/>
            <a:ext cx="2159000" cy="8572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232150" y="3227388"/>
            <a:ext cx="2605088" cy="33464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>
                <a:solidFill>
                  <a:srgbClr val="FFFFFF"/>
                </a:solidFill>
                <a:cs typeface="Arial" charset="0"/>
              </a:rPr>
              <a:t>Прогноз социально-экономического развития </a:t>
            </a:r>
            <a:r>
              <a:rPr lang="ru-RU" sz="1400" b="1">
                <a:solidFill>
                  <a:srgbClr val="FFFFFF"/>
                </a:solidFill>
                <a:latin typeface="Arial" charset="0"/>
                <a:cs typeface="Arial" charset="0"/>
              </a:rPr>
              <a:t>Костино-Быстрянского</a:t>
            </a:r>
            <a:r>
              <a:rPr lang="ru-RU" sz="1400" b="1">
                <a:solidFill>
                  <a:srgbClr val="FFFFFF"/>
                </a:solidFill>
                <a:cs typeface="Arial" charset="0"/>
              </a:rPr>
              <a:t> сельского поселения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71500" y="3214688"/>
            <a:ext cx="1928813" cy="264318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Бюджетном послании президента Российской федерации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288088" y="2309813"/>
            <a:ext cx="2143125" cy="8572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00063" y="3249613"/>
            <a:ext cx="2703512" cy="334803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>
                <a:solidFill>
                  <a:srgbClr val="FFFFFF"/>
                </a:solidFill>
                <a:cs typeface="Arial" charset="0"/>
              </a:rPr>
              <a:t>Муниципальные программы</a:t>
            </a:r>
            <a:r>
              <a:rPr lang="ru-RU" sz="1400" b="1">
                <a:solidFill>
                  <a:srgbClr val="FFFFFF"/>
                </a:solidFill>
                <a:latin typeface="Arial" charset="0"/>
                <a:cs typeface="Arial" charset="0"/>
              </a:rPr>
              <a:t> Костино-Быстрянского</a:t>
            </a:r>
          </a:p>
          <a:p>
            <a:pPr algn="ctr">
              <a:defRPr/>
            </a:pPr>
            <a:r>
              <a:rPr lang="ru-RU" sz="1400" b="1">
                <a:solidFill>
                  <a:srgbClr val="FFFFFF"/>
                </a:solidFill>
                <a:cs typeface="Arial" charset="0"/>
              </a:rPr>
              <a:t> сельского поселения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AutoShape 81" descr="Крупная сетка"/>
          <p:cNvSpPr>
            <a:spLocks noChangeArrowheads="1"/>
          </p:cNvSpPr>
          <p:nvPr/>
        </p:nvSpPr>
        <p:spPr bwMode="auto">
          <a:xfrm>
            <a:off x="179388" y="3068638"/>
            <a:ext cx="3128962" cy="1655762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 sz="900"/>
          </a:p>
        </p:txBody>
      </p:sp>
      <p:pic>
        <p:nvPicPr>
          <p:cNvPr id="16386" name="Рисунок 15"/>
          <p:cNvPicPr>
            <a:picLocks noChangeAspect="1" noChangeArrowheads="1"/>
          </p:cNvPicPr>
          <p:nvPr/>
        </p:nvPicPr>
        <p:blipFill>
          <a:blip r:embed="rId3"/>
          <a:srcRect t="24059" b="17294"/>
          <a:stretch>
            <a:fillRect/>
          </a:stretch>
        </p:blipFill>
        <p:spPr bwMode="auto">
          <a:xfrm>
            <a:off x="1403350" y="908050"/>
            <a:ext cx="16494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Рисунок 14"/>
          <p:cNvPicPr>
            <a:picLocks noChangeAspect="1" noChangeArrowheads="1"/>
          </p:cNvPicPr>
          <p:nvPr/>
        </p:nvPicPr>
        <p:blipFill>
          <a:blip r:embed="rId4"/>
          <a:srcRect t="25940" b="17459"/>
          <a:stretch>
            <a:fillRect/>
          </a:stretch>
        </p:blipFill>
        <p:spPr bwMode="auto">
          <a:xfrm>
            <a:off x="5867400" y="981075"/>
            <a:ext cx="1504950" cy="1871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</p:pic>
      <p:sp>
        <p:nvSpPr>
          <p:cNvPr id="16388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07950" y="260350"/>
            <a:ext cx="8856663" cy="6264275"/>
          </a:xfrm>
        </p:spPr>
        <p:txBody>
          <a:bodyPr/>
          <a:lstStyle/>
          <a:p>
            <a:pPr>
              <a:buFontTx/>
              <a:buNone/>
            </a:pPr>
            <a:endParaRPr lang="ru-RU" altLang="ru-RU" sz="2400">
              <a:solidFill>
                <a:srgbClr val="0033CC"/>
              </a:solidFill>
              <a:latin typeface="Times New Roman" pitchFamily="18" charset="0"/>
            </a:endParaRPr>
          </a:p>
          <a:p>
            <a:pPr>
              <a:buFontTx/>
              <a:buNone/>
            </a:pPr>
            <a:endParaRPr lang="ru-RU" altLang="ru-RU" sz="2400">
              <a:solidFill>
                <a:srgbClr val="0033CC"/>
              </a:solidFill>
              <a:latin typeface="Times New Roman" pitchFamily="18" charset="0"/>
            </a:endParaRPr>
          </a:p>
          <a:p>
            <a:pPr>
              <a:buFontTx/>
              <a:buNone/>
            </a:pPr>
            <a:endParaRPr lang="ru-RU" altLang="ru-RU" sz="2400">
              <a:solidFill>
                <a:srgbClr val="0033CC"/>
              </a:solidFill>
              <a:latin typeface="Times New Roman" pitchFamily="18" charset="0"/>
            </a:endParaRPr>
          </a:p>
          <a:p>
            <a:pPr>
              <a:buFontTx/>
              <a:buNone/>
            </a:pPr>
            <a:endParaRPr lang="ru-RU" altLang="ru-RU" sz="240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1042988" y="1052513"/>
            <a:ext cx="1730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867400" y="2708275"/>
            <a:ext cx="938213" cy="2841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ДОХОДЫ</a:t>
            </a:r>
          </a:p>
        </p:txBody>
      </p:sp>
      <p:pic>
        <p:nvPicPr>
          <p:cNvPr id="16391" name="Рисунок 15"/>
          <p:cNvPicPr>
            <a:picLocks noChangeAspect="1" noChangeArrowheads="1"/>
          </p:cNvPicPr>
          <p:nvPr/>
        </p:nvPicPr>
        <p:blipFill>
          <a:blip r:embed="rId3"/>
          <a:srcRect t="24059" b="17294"/>
          <a:stretch>
            <a:fillRect/>
          </a:stretch>
        </p:blipFill>
        <p:spPr bwMode="auto">
          <a:xfrm>
            <a:off x="7380288" y="1773238"/>
            <a:ext cx="9017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Text Box 52"/>
          <p:cNvSpPr txBox="1">
            <a:spLocks noChangeArrowheads="1"/>
          </p:cNvSpPr>
          <p:nvPr/>
        </p:nvSpPr>
        <p:spPr bwMode="auto">
          <a:xfrm>
            <a:off x="7380288" y="2708275"/>
            <a:ext cx="1009650" cy="2841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РАСХОДЫ</a:t>
            </a:r>
          </a:p>
        </p:txBody>
      </p:sp>
      <p:pic>
        <p:nvPicPr>
          <p:cNvPr id="16393" name="Рисунок 14"/>
          <p:cNvPicPr>
            <a:picLocks noChangeAspect="1" noChangeArrowheads="1"/>
          </p:cNvPicPr>
          <p:nvPr/>
        </p:nvPicPr>
        <p:blipFill>
          <a:blip r:embed="rId4"/>
          <a:srcRect t="25940" b="17459"/>
          <a:stretch>
            <a:fillRect/>
          </a:stretch>
        </p:blipFill>
        <p:spPr bwMode="auto">
          <a:xfrm>
            <a:off x="468313" y="1700213"/>
            <a:ext cx="965200" cy="100806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</p:pic>
      <p:sp>
        <p:nvSpPr>
          <p:cNvPr id="16394" name="Text Box 60"/>
          <p:cNvSpPr txBox="1">
            <a:spLocks noChangeArrowheads="1"/>
          </p:cNvSpPr>
          <p:nvPr/>
        </p:nvSpPr>
        <p:spPr bwMode="auto">
          <a:xfrm>
            <a:off x="395288" y="2565400"/>
            <a:ext cx="936625" cy="2841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ДОХОДЫ</a:t>
            </a:r>
          </a:p>
        </p:txBody>
      </p:sp>
      <p:sp>
        <p:nvSpPr>
          <p:cNvPr id="16395" name="Text Box 62"/>
          <p:cNvSpPr txBox="1">
            <a:spLocks noChangeArrowheads="1"/>
          </p:cNvSpPr>
          <p:nvPr/>
        </p:nvSpPr>
        <p:spPr bwMode="auto">
          <a:xfrm>
            <a:off x="1763713" y="2565400"/>
            <a:ext cx="1009650" cy="2841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РАСХОДЫ</a:t>
            </a:r>
          </a:p>
        </p:txBody>
      </p:sp>
      <p:sp>
        <p:nvSpPr>
          <p:cNvPr id="16396" name="AutoShape 77" descr="Крупная сетка"/>
          <p:cNvSpPr>
            <a:spLocks noChangeArrowheads="1"/>
          </p:cNvSpPr>
          <p:nvPr/>
        </p:nvSpPr>
        <p:spPr bwMode="auto">
          <a:xfrm>
            <a:off x="971550" y="115888"/>
            <a:ext cx="6985000" cy="576262"/>
          </a:xfrm>
          <a:prstGeom prst="beve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/>
          </a:p>
        </p:txBody>
      </p:sp>
      <p:sp>
        <p:nvSpPr>
          <p:cNvPr id="21518" name="Text Box 78"/>
          <p:cNvSpPr txBox="1">
            <a:spLocks noChangeArrowheads="1"/>
          </p:cNvSpPr>
          <p:nvPr/>
        </p:nvSpPr>
        <p:spPr bwMode="auto">
          <a:xfrm>
            <a:off x="1187450" y="188913"/>
            <a:ext cx="6624638" cy="396875"/>
          </a:xfrm>
          <a:prstGeom prst="rect">
            <a:avLst/>
          </a:prstGeom>
          <a:ln>
            <a:noFill/>
          </a:ln>
          <a:ex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altLang="ru-RU" sz="2000" b="1" dirty="0">
                <a:latin typeface="Times New Roman" pitchFamily="18" charset="0"/>
              </a:rPr>
              <a:t>ДОХОДЫ – РАСХОДЫ = ДЕФИЦИТ (ПРОФИЦИТ)</a:t>
            </a:r>
          </a:p>
        </p:txBody>
      </p:sp>
      <p:sp>
        <p:nvSpPr>
          <p:cNvPr id="21519" name="Text Box 80"/>
          <p:cNvSpPr txBox="1">
            <a:spLocks noChangeArrowheads="1"/>
          </p:cNvSpPr>
          <p:nvPr/>
        </p:nvSpPr>
        <p:spPr bwMode="auto">
          <a:xfrm>
            <a:off x="179388" y="3068639"/>
            <a:ext cx="3240484" cy="1923604"/>
          </a:xfrm>
          <a:prstGeom prst="rect">
            <a:avLst/>
          </a:prstGeom>
          <a:ln>
            <a:noFill/>
          </a:ln>
          <a:ex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altLang="ru-RU" sz="1400" b="1" dirty="0">
                <a:latin typeface="Times New Roman" pitchFamily="18" charset="0"/>
              </a:rPr>
              <a:t>ДЕФИЦИТ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 dirty="0">
                <a:latin typeface="Times New Roman" pitchFamily="18" charset="0"/>
              </a:rPr>
              <a:t>(расходы больше доходов)</a:t>
            </a: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altLang="ru-RU" sz="1300" dirty="0">
                <a:latin typeface="Times New Roman" pitchFamily="18" charset="0"/>
              </a:rPr>
              <a:t>При превышении расходов над доходами  принимается решение об источниках покрытия дефицита (например, использовать имеющиеся накопления, остатки, взять в долг).</a:t>
            </a: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ru-RU" altLang="ru-RU" sz="1300" dirty="0">
              <a:latin typeface="Times New Roman" pitchFamily="18" charset="0"/>
            </a:endParaRPr>
          </a:p>
        </p:txBody>
      </p:sp>
      <p:sp>
        <p:nvSpPr>
          <p:cNvPr id="21520" name="AutoShape 82"/>
          <p:cNvSpPr>
            <a:spLocks noChangeArrowheads="1"/>
          </p:cNvSpPr>
          <p:nvPr/>
        </p:nvSpPr>
        <p:spPr bwMode="auto">
          <a:xfrm>
            <a:off x="5724127" y="3141663"/>
            <a:ext cx="3096023" cy="1223442"/>
          </a:xfrm>
          <a:prstGeom prst="roundRect">
            <a:avLst>
              <a:gd name="adj" fmla="val 16667"/>
            </a:avLst>
          </a:prstGeom>
          <a:ln w="28575" algn="ctr">
            <a:solidFill>
              <a:schemeClr val="tx1"/>
            </a:solidFill>
            <a:round/>
            <a:headEnd/>
            <a:tailEnd/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900"/>
          </a:p>
        </p:txBody>
      </p:sp>
      <p:sp>
        <p:nvSpPr>
          <p:cNvPr id="21521" name="Text Box 83"/>
          <p:cNvSpPr txBox="1">
            <a:spLocks noChangeArrowheads="1"/>
          </p:cNvSpPr>
          <p:nvPr/>
        </p:nvSpPr>
        <p:spPr bwMode="auto">
          <a:xfrm>
            <a:off x="5292081" y="3141663"/>
            <a:ext cx="3672408" cy="1423467"/>
          </a:xfrm>
          <a:prstGeom prst="rect">
            <a:avLst/>
          </a:prstGeom>
          <a:ln>
            <a:noFill/>
          </a:ln>
          <a:ex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altLang="ru-RU" sz="1400" b="1" dirty="0">
                <a:latin typeface="Times New Roman" pitchFamily="18" charset="0"/>
              </a:rPr>
              <a:t>ПРОФИЦИТ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 dirty="0">
                <a:latin typeface="Times New Roman" pitchFamily="18" charset="0"/>
              </a:rPr>
              <a:t>(доходы больше расходов)</a:t>
            </a: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altLang="ru-RU" sz="1300" dirty="0">
                <a:latin typeface="Times New Roman" pitchFamily="18" charset="0"/>
              </a:rPr>
              <a:t>При превышении доходов над расходами принимается решение, как их использовать (например, накапливать резервы, остатки, погашать долг).</a:t>
            </a:r>
          </a:p>
        </p:txBody>
      </p:sp>
      <p:sp>
        <p:nvSpPr>
          <p:cNvPr id="2" name="Блок-схема: магнитный диск 1"/>
          <p:cNvSpPr/>
          <p:nvPr/>
        </p:nvSpPr>
        <p:spPr>
          <a:xfrm>
            <a:off x="4500563" y="1916113"/>
            <a:ext cx="914400" cy="612775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07950" y="188913"/>
            <a:ext cx="8786813" cy="6480175"/>
          </a:xfrm>
        </p:spPr>
        <p:txBody>
          <a:bodyPr/>
          <a:lstStyle/>
          <a:p>
            <a:pPr marL="0" indent="542925" algn="just">
              <a:buFontTx/>
              <a:buNone/>
            </a:pPr>
            <a:endParaRPr lang="ru-RU" altLang="ru-RU" sz="2400" b="1">
              <a:solidFill>
                <a:srgbClr val="0033CC"/>
              </a:solidFill>
              <a:latin typeface="Times New Roman" pitchFamily="18" charset="0"/>
            </a:endParaRPr>
          </a:p>
          <a:p>
            <a:pPr marL="0" indent="542925" algn="just">
              <a:buFontTx/>
              <a:buNone/>
            </a:pPr>
            <a:endParaRPr lang="ru-RU" altLang="ru-RU" sz="2400" b="1">
              <a:solidFill>
                <a:srgbClr val="0033CC"/>
              </a:solidFill>
              <a:latin typeface="Times New Roman" pitchFamily="18" charset="0"/>
            </a:endParaRPr>
          </a:p>
        </p:txBody>
      </p:sp>
      <p:grpSp>
        <p:nvGrpSpPr>
          <p:cNvPr id="17410" name="AutoShape 6"/>
          <p:cNvGrpSpPr>
            <a:grpSpLocks/>
          </p:cNvGrpSpPr>
          <p:nvPr/>
        </p:nvGrpSpPr>
        <p:grpSpPr bwMode="auto">
          <a:xfrm>
            <a:off x="2149475" y="258763"/>
            <a:ext cx="4681538" cy="388937"/>
            <a:chOff x="1233" y="-197"/>
            <a:chExt cx="3291" cy="1324"/>
          </a:xfrm>
        </p:grpSpPr>
        <p:pic>
          <p:nvPicPr>
            <p:cNvPr id="22560" name="AutoShape 6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33" y="-197"/>
              <a:ext cx="3291" cy="1324"/>
            </a:xfrm>
            <a:prstGeom prst="rect">
              <a:avLst/>
            </a:prstGeom>
            <a:ln/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pic>
        <p:sp>
          <p:nvSpPr>
            <p:cNvPr id="22561" name="Text Box 23"/>
            <p:cNvSpPr txBox="1">
              <a:spLocks noChangeArrowheads="1"/>
            </p:cNvSpPr>
            <p:nvPr/>
          </p:nvSpPr>
          <p:spPr bwMode="auto">
            <a:xfrm>
              <a:off x="1311" y="84"/>
              <a:ext cx="3138" cy="762"/>
            </a:xfrm>
            <a:prstGeom prst="rect">
              <a:avLst/>
            </a:prstGeom>
            <a:ln/>
            <a:ex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altLang="ru-RU" sz="2000" b="1" i="1">
                  <a:latin typeface="Times New Roman" pitchFamily="18" charset="0"/>
                </a:rPr>
                <a:t>Межбюджетные трансферты</a:t>
              </a:r>
            </a:p>
          </p:txBody>
        </p:sp>
      </p:grpSp>
      <p:sp>
        <p:nvSpPr>
          <p:cNvPr id="7171" name="AutoShape 7"/>
          <p:cNvSpPr>
            <a:spLocks noChangeArrowheads="1"/>
          </p:cNvSpPr>
          <p:nvPr/>
        </p:nvSpPr>
        <p:spPr bwMode="auto">
          <a:xfrm>
            <a:off x="698500" y="885825"/>
            <a:ext cx="1839913" cy="4775200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300" smtClean="0">
              <a:latin typeface="Times New Roman" pitchFamily="18" charset="0"/>
            </a:endParaRPr>
          </a:p>
        </p:txBody>
      </p:sp>
      <p:sp>
        <p:nvSpPr>
          <p:cNvPr id="7172" name="AutoShape 8"/>
          <p:cNvSpPr>
            <a:spLocks noChangeArrowheads="1"/>
          </p:cNvSpPr>
          <p:nvPr/>
        </p:nvSpPr>
        <p:spPr bwMode="auto">
          <a:xfrm>
            <a:off x="2693988" y="865188"/>
            <a:ext cx="1843087" cy="4795837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300" smtClean="0">
              <a:latin typeface="Times New Roman" pitchFamily="18" charset="0"/>
            </a:endParaRPr>
          </a:p>
        </p:txBody>
      </p:sp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4778375" y="900113"/>
            <a:ext cx="1911350" cy="4624387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300" smtClean="0">
              <a:latin typeface="Times New Roman" pitchFamily="18" charset="0"/>
            </a:endParaRPr>
          </a:p>
        </p:txBody>
      </p:sp>
      <p:sp>
        <p:nvSpPr>
          <p:cNvPr id="17414" name="Text Box 36"/>
          <p:cNvSpPr txBox="1">
            <a:spLocks noChangeArrowheads="1"/>
          </p:cNvSpPr>
          <p:nvPr/>
        </p:nvSpPr>
        <p:spPr bwMode="auto">
          <a:xfrm>
            <a:off x="684213" y="1412875"/>
            <a:ext cx="19431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 sz="900"/>
          </a:p>
        </p:txBody>
      </p:sp>
      <p:sp>
        <p:nvSpPr>
          <p:cNvPr id="17415" name="Text Box 40"/>
          <p:cNvSpPr txBox="1">
            <a:spLocks noChangeArrowheads="1"/>
          </p:cNvSpPr>
          <p:nvPr/>
        </p:nvSpPr>
        <p:spPr bwMode="auto">
          <a:xfrm>
            <a:off x="823913" y="989013"/>
            <a:ext cx="158432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>
                <a:latin typeface="Times New Roman" pitchFamily="18" charset="0"/>
              </a:rPr>
              <a:t>Дотации </a:t>
            </a:r>
          </a:p>
          <a:p>
            <a:r>
              <a:rPr lang="ru-RU" altLang="ru-RU" sz="1400" b="1">
                <a:latin typeface="Times New Roman" pitchFamily="18" charset="0"/>
              </a:rPr>
              <a:t>(</a:t>
            </a:r>
            <a:r>
              <a:rPr lang="ru-RU" altLang="ru-RU" sz="1400" b="1" i="1">
                <a:latin typeface="Times New Roman" pitchFamily="18" charset="0"/>
              </a:rPr>
              <a:t>от лат. «</a:t>
            </a:r>
            <a:r>
              <a:rPr lang="en-US" altLang="ru-RU" sz="1400" b="1" i="1">
                <a:latin typeface="Times New Roman" pitchFamily="18" charset="0"/>
              </a:rPr>
              <a:t>Dotatio</a:t>
            </a:r>
            <a:r>
              <a:rPr lang="ru-RU" altLang="ru-RU" sz="1400" b="1" i="1">
                <a:latin typeface="Times New Roman" pitchFamily="18" charset="0"/>
              </a:rPr>
              <a:t>» -дар, пожертвование</a:t>
            </a:r>
            <a:r>
              <a:rPr lang="ru-RU" altLang="ru-RU" sz="1400" b="1">
                <a:latin typeface="Times New Roman" pitchFamily="18" charset="0"/>
              </a:rPr>
              <a:t>)</a:t>
            </a:r>
          </a:p>
          <a:p>
            <a:r>
              <a:rPr lang="ru-RU" altLang="ru-RU" sz="1400">
                <a:latin typeface="Times New Roman" pitchFamily="18" charset="0"/>
              </a:rPr>
              <a:t>Предоставляется без определения конкретной цели их использования</a:t>
            </a:r>
          </a:p>
        </p:txBody>
      </p:sp>
      <p:sp>
        <p:nvSpPr>
          <p:cNvPr id="17416" name="Text Box 41"/>
          <p:cNvSpPr txBox="1">
            <a:spLocks noChangeArrowheads="1"/>
          </p:cNvSpPr>
          <p:nvPr/>
        </p:nvSpPr>
        <p:spPr bwMode="auto">
          <a:xfrm>
            <a:off x="2786063" y="887413"/>
            <a:ext cx="1657350" cy="295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>
                <a:latin typeface="Times New Roman" pitchFamily="18" charset="0"/>
              </a:rPr>
              <a:t>Субвенции </a:t>
            </a:r>
          </a:p>
          <a:p>
            <a:r>
              <a:rPr lang="ru-RU" altLang="ru-RU" sz="1400" b="1">
                <a:latin typeface="Times New Roman" pitchFamily="18" charset="0"/>
              </a:rPr>
              <a:t>(</a:t>
            </a:r>
            <a:r>
              <a:rPr lang="ru-RU" altLang="ru-RU" sz="1400" b="1" i="1">
                <a:latin typeface="Times New Roman" pitchFamily="18" charset="0"/>
              </a:rPr>
              <a:t>от лат.</a:t>
            </a:r>
            <a:r>
              <a:rPr lang="en-US" altLang="ru-RU" sz="1400" b="1" i="1">
                <a:latin typeface="Times New Roman" pitchFamily="18" charset="0"/>
              </a:rPr>
              <a:t> </a:t>
            </a:r>
            <a:r>
              <a:rPr lang="ru-RU" altLang="ru-RU" sz="1400" b="1" i="1">
                <a:latin typeface="Times New Roman" pitchFamily="18" charset="0"/>
              </a:rPr>
              <a:t>«</a:t>
            </a:r>
            <a:r>
              <a:rPr lang="en-US" altLang="ru-RU" sz="1400" b="1" i="1">
                <a:latin typeface="Times New Roman" pitchFamily="18" charset="0"/>
              </a:rPr>
              <a:t>Subvenire</a:t>
            </a:r>
            <a:r>
              <a:rPr lang="ru-RU" altLang="ru-RU" sz="1400" b="1" i="1">
                <a:latin typeface="Times New Roman" pitchFamily="18" charset="0"/>
              </a:rPr>
              <a:t>»</a:t>
            </a:r>
            <a:r>
              <a:rPr lang="en-US" altLang="ru-RU" sz="1400" b="1" i="1">
                <a:latin typeface="Times New Roman" pitchFamily="18" charset="0"/>
              </a:rPr>
              <a:t> - </a:t>
            </a:r>
            <a:r>
              <a:rPr lang="ru-RU" altLang="ru-RU" sz="1400" b="1" i="1">
                <a:latin typeface="Times New Roman" pitchFamily="18" charset="0"/>
              </a:rPr>
              <a:t>приходить на помощь</a:t>
            </a:r>
            <a:r>
              <a:rPr lang="ru-RU" altLang="ru-RU" sz="1400" b="1">
                <a:latin typeface="Times New Roman" pitchFamily="18" charset="0"/>
              </a:rPr>
              <a:t>)</a:t>
            </a:r>
          </a:p>
          <a:p>
            <a:r>
              <a:rPr lang="ru-RU" altLang="ru-RU" sz="1400">
                <a:latin typeface="Times New Roman" pitchFamily="18" charset="0"/>
              </a:rPr>
              <a:t>Предоставляются на финансирование «переданных» другим публично-правовым образованиям полномочий</a:t>
            </a:r>
          </a:p>
        </p:txBody>
      </p:sp>
      <p:sp>
        <p:nvSpPr>
          <p:cNvPr id="22544" name="Text Box 42"/>
          <p:cNvSpPr txBox="1">
            <a:spLocks noChangeArrowheads="1"/>
          </p:cNvSpPr>
          <p:nvPr/>
        </p:nvSpPr>
        <p:spPr bwMode="auto">
          <a:xfrm>
            <a:off x="4722813" y="887413"/>
            <a:ext cx="1911350" cy="1878012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latin typeface="Times New Roman" pitchFamily="18" charset="0"/>
              </a:rPr>
              <a:t>Субсидии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 i="1" dirty="0">
                <a:latin typeface="Times New Roman" pitchFamily="18" charset="0"/>
              </a:rPr>
              <a:t>(от лат. «</a:t>
            </a:r>
            <a:r>
              <a:rPr lang="en-US" altLang="ru-RU" sz="1400" b="1" i="1" dirty="0" err="1">
                <a:latin typeface="Times New Roman" pitchFamily="18" charset="0"/>
              </a:rPr>
              <a:t>Subsiduim</a:t>
            </a:r>
            <a:r>
              <a:rPr lang="ru-RU" altLang="ru-RU" sz="1400" b="1" i="1" dirty="0">
                <a:latin typeface="Times New Roman" pitchFamily="18" charset="0"/>
              </a:rPr>
              <a:t>» - поддержка)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dirty="0">
                <a:latin typeface="Times New Roman" pitchFamily="18" charset="0"/>
              </a:rPr>
              <a:t>Предоставляются на условиях долевого </a:t>
            </a:r>
            <a:r>
              <a:rPr lang="ru-RU" altLang="ru-RU" sz="1400" dirty="0" err="1">
                <a:latin typeface="Times New Roman" pitchFamily="18" charset="0"/>
              </a:rPr>
              <a:t>софинансирования</a:t>
            </a:r>
            <a:r>
              <a:rPr lang="ru-RU" altLang="ru-RU" sz="1400" dirty="0">
                <a:latin typeface="Times New Roman" pitchFamily="18" charset="0"/>
              </a:rPr>
              <a:t> расходов других бюджетов</a:t>
            </a:r>
          </a:p>
        </p:txBody>
      </p:sp>
      <p:sp>
        <p:nvSpPr>
          <p:cNvPr id="17418" name="Line 43"/>
          <p:cNvSpPr>
            <a:spLocks noChangeShapeType="1"/>
          </p:cNvSpPr>
          <p:nvPr/>
        </p:nvSpPr>
        <p:spPr bwMode="auto">
          <a:xfrm flipH="1">
            <a:off x="2051050" y="685800"/>
            <a:ext cx="496888" cy="1809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19" name="Line 44"/>
          <p:cNvSpPr>
            <a:spLocks noChangeShapeType="1"/>
          </p:cNvSpPr>
          <p:nvPr/>
        </p:nvSpPr>
        <p:spPr bwMode="auto">
          <a:xfrm flipH="1">
            <a:off x="3614738" y="700088"/>
            <a:ext cx="327025" cy="187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20" name="Line 45"/>
          <p:cNvSpPr>
            <a:spLocks noChangeShapeType="1"/>
          </p:cNvSpPr>
          <p:nvPr/>
        </p:nvSpPr>
        <p:spPr bwMode="auto">
          <a:xfrm>
            <a:off x="6659563" y="692150"/>
            <a:ext cx="576262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6831013" y="855663"/>
            <a:ext cx="2111375" cy="4805362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300" smtClean="0">
              <a:latin typeface="Times New Roman" pitchFamily="18" charset="0"/>
            </a:endParaRPr>
          </a:p>
        </p:txBody>
      </p:sp>
      <p:sp>
        <p:nvSpPr>
          <p:cNvPr id="17422" name="Line 50"/>
          <p:cNvSpPr>
            <a:spLocks noChangeShapeType="1"/>
          </p:cNvSpPr>
          <p:nvPr/>
        </p:nvSpPr>
        <p:spPr bwMode="auto">
          <a:xfrm>
            <a:off x="5430838" y="685800"/>
            <a:ext cx="260350" cy="201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23" name="Text Box 51"/>
          <p:cNvSpPr txBox="1">
            <a:spLocks noChangeArrowheads="1"/>
          </p:cNvSpPr>
          <p:nvPr/>
        </p:nvSpPr>
        <p:spPr bwMode="auto">
          <a:xfrm>
            <a:off x="6915150" y="885825"/>
            <a:ext cx="197802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>
                <a:latin typeface="Times New Roman" pitchFamily="18" charset="0"/>
              </a:rPr>
              <a:t>Иные межбюджетные трансферты</a:t>
            </a:r>
            <a:r>
              <a:rPr lang="ru-RU" altLang="ru-RU" sz="900"/>
              <a:t> </a:t>
            </a:r>
            <a:r>
              <a:rPr lang="ru-RU" altLang="ru-RU" sz="1400" b="1" i="1">
                <a:latin typeface="Times New Roman" pitchFamily="18" charset="0"/>
              </a:rPr>
              <a:t>(Трансфе́рт от лат. «Transfero»-переношу,перемещаю)</a:t>
            </a:r>
            <a:r>
              <a:rPr lang="ru-RU" altLang="ru-RU" sz="1400" b="1"/>
              <a:t> </a:t>
            </a:r>
            <a:r>
              <a:rPr lang="ru-RU" altLang="ru-RU" sz="1400">
                <a:latin typeface="Times New Roman" pitchFamily="18" charset="0"/>
              </a:rPr>
              <a:t>Предоставляются на осуществление части полномочий по решению вопросов местного значения в соответствии с заключенными соглашениями</a:t>
            </a:r>
            <a:endParaRPr lang="ru-RU" altLang="ru-RU" sz="9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58670" y="1337915"/>
            <a:ext cx="7807024" cy="4571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  <a:tileRect/>
          </a:gradFill>
          <a:ln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innerShdw blurRad="63500" dist="50800" dir="2700000">
              <a:schemeClr val="accent4">
                <a:lumMod val="20000"/>
                <a:lumOff val="8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8313" y="1557338"/>
            <a:ext cx="2600325" cy="87312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Показатели бюджета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73425" y="1571625"/>
            <a:ext cx="1585913" cy="895350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332665" y="4930099"/>
            <a:ext cx="1563879" cy="373341"/>
          </a:xfrm>
          <a:prstGeom prst="roundRect">
            <a:avLst>
              <a:gd name="adj" fmla="val 50000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8788" y="2759075"/>
            <a:ext cx="2600325" cy="6477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Доходы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8788" y="3716338"/>
            <a:ext cx="2600325" cy="6477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Расходы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8788" y="4986338"/>
            <a:ext cx="2600325" cy="5857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Дефицит(-), Профицит(+),                 тыс. рублей.</a:t>
            </a:r>
          </a:p>
        </p:txBody>
      </p:sp>
      <p:sp>
        <p:nvSpPr>
          <p:cNvPr id="15" name="TextBox 14"/>
          <p:cNvSpPr txBox="1"/>
          <p:nvPr/>
        </p:nvSpPr>
        <p:spPr>
          <a:xfrm flipH="1">
            <a:off x="3297238" y="2759075"/>
            <a:ext cx="1563687" cy="6508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14 944,8</a:t>
            </a:r>
          </a:p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sp>
        <p:nvSpPr>
          <p:cNvPr id="22" name="TextBox 21"/>
          <p:cNvSpPr txBox="1"/>
          <p:nvPr/>
        </p:nvSpPr>
        <p:spPr>
          <a:xfrm flipH="1">
            <a:off x="3297238" y="3730625"/>
            <a:ext cx="1563687" cy="6508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14 944,8</a:t>
            </a:r>
          </a:p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76600" y="1557338"/>
            <a:ext cx="1562100" cy="87471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2025 год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216525" y="1592263"/>
            <a:ext cx="1371600" cy="87471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2026 год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804025" y="1557338"/>
            <a:ext cx="1381125" cy="87471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2027 год</a:t>
            </a:r>
          </a:p>
        </p:txBody>
      </p:sp>
      <p:sp>
        <p:nvSpPr>
          <p:cNvPr id="18" name="TextBox 17"/>
          <p:cNvSpPr txBox="1"/>
          <p:nvPr/>
        </p:nvSpPr>
        <p:spPr>
          <a:xfrm flipH="1">
            <a:off x="6835775" y="2759075"/>
            <a:ext cx="1563688" cy="6508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7 229,9</a:t>
            </a:r>
          </a:p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sp>
        <p:nvSpPr>
          <p:cNvPr id="19" name="TextBox 18"/>
          <p:cNvSpPr txBox="1"/>
          <p:nvPr/>
        </p:nvSpPr>
        <p:spPr>
          <a:xfrm flipH="1">
            <a:off x="5121275" y="2759075"/>
            <a:ext cx="1468438" cy="6508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11 554,6</a:t>
            </a:r>
          </a:p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sp>
        <p:nvSpPr>
          <p:cNvPr id="20" name="TextBox 19"/>
          <p:cNvSpPr txBox="1"/>
          <p:nvPr/>
        </p:nvSpPr>
        <p:spPr>
          <a:xfrm flipH="1">
            <a:off x="5026025" y="3716338"/>
            <a:ext cx="1563688" cy="6508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11 554,6</a:t>
            </a:r>
          </a:p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sp>
        <p:nvSpPr>
          <p:cNvPr id="21" name="TextBox 20"/>
          <p:cNvSpPr txBox="1"/>
          <p:nvPr/>
        </p:nvSpPr>
        <p:spPr>
          <a:xfrm flipH="1">
            <a:off x="6834188" y="3730625"/>
            <a:ext cx="1533525" cy="3762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7 229,9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059268" y="4965936"/>
            <a:ext cx="1597526" cy="746683"/>
          </a:xfrm>
          <a:prstGeom prst="roundRect">
            <a:avLst>
              <a:gd name="adj" fmla="val 50000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761582" y="4956554"/>
            <a:ext cx="1678552" cy="746683"/>
          </a:xfrm>
          <a:prstGeom prst="roundRect">
            <a:avLst>
              <a:gd name="adj" fmla="val 50000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" name="TextBox 21"/>
          <p:cNvSpPr txBox="1"/>
          <p:nvPr/>
        </p:nvSpPr>
        <p:spPr>
          <a:xfrm flipH="1">
            <a:off x="3203575" y="4868863"/>
            <a:ext cx="1728788" cy="6508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0,0</a:t>
            </a:r>
          </a:p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179388" y="1341438"/>
            <a:ext cx="2808287" cy="12414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2025 год </a:t>
            </a:r>
          </a:p>
          <a:p>
            <a:pPr algn="ctr"/>
            <a:r>
              <a:rPr lang="ru-RU" sz="2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14 944,8 тыс. руб.</a:t>
            </a:r>
          </a:p>
        </p:txBody>
      </p:sp>
      <p:sp>
        <p:nvSpPr>
          <p:cNvPr id="37" name="TextBox 36"/>
          <p:cNvSpPr txBox="1"/>
          <p:nvPr/>
        </p:nvSpPr>
        <p:spPr>
          <a:xfrm rot="10800000" flipV="1">
            <a:off x="180975" y="4244975"/>
            <a:ext cx="2808288" cy="6508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Неналоговые доходы</a:t>
            </a:r>
          </a:p>
          <a:p>
            <a:pPr algn="ctr"/>
            <a:r>
              <a:rPr lang="ru-RU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1 311,2 тыс. руб.</a:t>
            </a:r>
          </a:p>
        </p:txBody>
      </p:sp>
      <p:sp>
        <p:nvSpPr>
          <p:cNvPr id="38" name="TextBox 37"/>
          <p:cNvSpPr txBox="1"/>
          <p:nvPr/>
        </p:nvSpPr>
        <p:spPr>
          <a:xfrm flipH="1">
            <a:off x="180975" y="5492750"/>
            <a:ext cx="2808288" cy="9255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  <a:p>
            <a:pPr algn="ctr"/>
            <a:r>
              <a:rPr lang="ru-RU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9 480,3 тыс. руб.</a:t>
            </a:r>
          </a:p>
        </p:txBody>
      </p:sp>
      <p:sp>
        <p:nvSpPr>
          <p:cNvPr id="36" name="TextBox 35"/>
          <p:cNvSpPr txBox="1"/>
          <p:nvPr/>
        </p:nvSpPr>
        <p:spPr>
          <a:xfrm flipH="1">
            <a:off x="180975" y="2890838"/>
            <a:ext cx="2808288" cy="6508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Налоговые доходы          4 153,3 тыс. руб.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132138" y="1341438"/>
            <a:ext cx="2808287" cy="121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2026 год </a:t>
            </a:r>
          </a:p>
          <a:p>
            <a:pPr algn="ctr"/>
            <a:r>
              <a:rPr lang="ru-RU" sz="2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11 554,6 тыс. руб.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156325" y="1341438"/>
            <a:ext cx="2808288" cy="12414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2027 год </a:t>
            </a:r>
          </a:p>
          <a:p>
            <a:pPr algn="ctr"/>
            <a:r>
              <a:rPr lang="ru-RU" sz="2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7 229,9 тыс. руб.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3167063" y="2890838"/>
            <a:ext cx="2782887" cy="6508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Налоговые доходы         4 224,9тыс. руб. 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6157913" y="2890838"/>
            <a:ext cx="2808287" cy="6508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Налоговые доходы          4 298,0 тыс. руб. </a:t>
            </a:r>
          </a:p>
        </p:txBody>
      </p:sp>
      <p:sp>
        <p:nvSpPr>
          <p:cNvPr id="11" name="TextBox 10"/>
          <p:cNvSpPr txBox="1"/>
          <p:nvPr/>
        </p:nvSpPr>
        <p:spPr>
          <a:xfrm rot="10800000" flipV="1">
            <a:off x="3140075" y="4243388"/>
            <a:ext cx="2808288" cy="6508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Неналоговые доходы</a:t>
            </a:r>
          </a:p>
          <a:p>
            <a:pPr algn="ctr"/>
            <a:r>
              <a:rPr lang="ru-RU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198,8 тыс. руб.</a:t>
            </a:r>
          </a:p>
        </p:txBody>
      </p:sp>
      <p:sp>
        <p:nvSpPr>
          <p:cNvPr id="14" name="TextBox 13"/>
          <p:cNvSpPr txBox="1"/>
          <p:nvPr/>
        </p:nvSpPr>
        <p:spPr>
          <a:xfrm rot="10800000" flipV="1">
            <a:off x="6156325" y="4243388"/>
            <a:ext cx="2809875" cy="6508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Неналоговые доходы</a:t>
            </a:r>
          </a:p>
          <a:p>
            <a:pPr algn="ctr"/>
            <a:r>
              <a:rPr lang="ru-RU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205,4 тыс. руб.</a:t>
            </a:r>
          </a:p>
        </p:txBody>
      </p:sp>
      <p:sp>
        <p:nvSpPr>
          <p:cNvPr id="15" name="TextBox 14"/>
          <p:cNvSpPr txBox="1"/>
          <p:nvPr/>
        </p:nvSpPr>
        <p:spPr>
          <a:xfrm flipH="1">
            <a:off x="3141663" y="5510213"/>
            <a:ext cx="2808287" cy="9255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  <a:p>
            <a:pPr algn="ctr"/>
            <a:r>
              <a:rPr lang="ru-RU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7 130,9 тыс. руб.</a:t>
            </a:r>
          </a:p>
        </p:txBody>
      </p:sp>
      <p:sp>
        <p:nvSpPr>
          <p:cNvPr id="16" name="TextBox 15"/>
          <p:cNvSpPr txBox="1"/>
          <p:nvPr/>
        </p:nvSpPr>
        <p:spPr>
          <a:xfrm flipH="1">
            <a:off x="6183313" y="5480050"/>
            <a:ext cx="2808287" cy="9255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  <a:p>
            <a:pPr algn="ctr"/>
            <a:r>
              <a:rPr lang="ru-RU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2 725,1 тыс. руб.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617538" y="43608"/>
            <a:ext cx="7886700" cy="824661"/>
          </a:xfrm>
          <a:noFill/>
          <a:ln/>
        </p:spPr>
        <p:txBody>
          <a:bodyPr rtlCol="0" anchor="t">
            <a:noAutofit/>
            <a:scene3d>
              <a:camera prst="orthographicFront"/>
              <a:lightRig rig="threePt" dir="t"/>
            </a:scene3d>
            <a:sp3d prstMaterial="dkEdge">
              <a:bevelT w="0" h="0"/>
            </a:sp3d>
          </a:bodyPr>
          <a:lstStyle/>
          <a:p>
            <a:pPr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defRPr/>
            </a:pPr>
            <a:r>
              <a:rPr lang="ru-RU" sz="2000" b="1" kern="1200" dirty="0">
                <a:ln>
                  <a:solidFill>
                    <a:srgbClr val="00B0F0">
                      <a:alpha val="98000"/>
                    </a:srgbClr>
                  </a:solidFill>
                </a:ln>
                <a:solidFill>
                  <a:schemeClr val="tx1"/>
                </a:solidFill>
                <a:effectLst>
                  <a:glow>
                    <a:schemeClr val="accent1"/>
                  </a:glow>
                  <a:innerShdw blurRad="63500" dist="50800">
                    <a:prstClr val="black"/>
                  </a:inn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Налоговые доходы</a:t>
            </a:r>
          </a:p>
        </p:txBody>
      </p:sp>
      <p:sp>
        <p:nvSpPr>
          <p:cNvPr id="21" name="Овал 20"/>
          <p:cNvSpPr/>
          <p:nvPr/>
        </p:nvSpPr>
        <p:spPr>
          <a:xfrm>
            <a:off x="3369563" y="2961242"/>
            <a:ext cx="2304256" cy="1584176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700">
                <a:solidFill>
                  <a:schemeClr val="tx1"/>
                </a:solidFill>
                <a:latin typeface="Arial" charset="0"/>
                <a:cs typeface="Arial" charset="0"/>
              </a:rPr>
              <a:t>2025</a:t>
            </a:r>
            <a:r>
              <a:rPr lang="ru-RU" sz="1700">
                <a:solidFill>
                  <a:schemeClr val="tx1"/>
                </a:solidFill>
                <a:latin typeface="Trebuchet MS" pitchFamily="34" charset="0"/>
                <a:cs typeface="Arial" charset="0"/>
              </a:rPr>
              <a:t>г.-</a:t>
            </a:r>
            <a:r>
              <a:rPr lang="ru-RU" sz="1700">
                <a:solidFill>
                  <a:schemeClr val="tx1"/>
                </a:solidFill>
                <a:latin typeface="Arial" charset="0"/>
                <a:cs typeface="Arial" charset="0"/>
              </a:rPr>
              <a:t>4153,3</a:t>
            </a:r>
          </a:p>
          <a:p>
            <a:pPr algn="ctr"/>
            <a:r>
              <a:rPr lang="ru-RU" sz="1700">
                <a:solidFill>
                  <a:schemeClr val="tx1"/>
                </a:solidFill>
                <a:latin typeface="Arial" charset="0"/>
                <a:cs typeface="Arial" charset="0"/>
              </a:rPr>
              <a:t>2026</a:t>
            </a:r>
            <a:r>
              <a:rPr lang="ru-RU" sz="1700">
                <a:solidFill>
                  <a:schemeClr val="tx1"/>
                </a:solidFill>
                <a:latin typeface="Trebuchet MS" pitchFamily="34" charset="0"/>
                <a:cs typeface="Arial" charset="0"/>
              </a:rPr>
              <a:t>г.-</a:t>
            </a:r>
            <a:r>
              <a:rPr lang="ru-RU" sz="1700">
                <a:solidFill>
                  <a:schemeClr val="tx1"/>
                </a:solidFill>
                <a:latin typeface="Arial" charset="0"/>
                <a:cs typeface="Arial" charset="0"/>
              </a:rPr>
              <a:t>4224,9</a:t>
            </a:r>
          </a:p>
          <a:p>
            <a:pPr algn="ctr"/>
            <a:r>
              <a:rPr lang="ru-RU" sz="1700">
                <a:solidFill>
                  <a:schemeClr val="tx1"/>
                </a:solidFill>
                <a:latin typeface="Arial" charset="0"/>
                <a:cs typeface="Arial" charset="0"/>
              </a:rPr>
              <a:t>2027</a:t>
            </a:r>
            <a:r>
              <a:rPr lang="ru-RU" sz="1700">
                <a:solidFill>
                  <a:schemeClr val="tx1"/>
                </a:solidFill>
                <a:latin typeface="Trebuchet MS" pitchFamily="34" charset="0"/>
                <a:cs typeface="Arial" charset="0"/>
              </a:rPr>
              <a:t>г.-</a:t>
            </a:r>
            <a:r>
              <a:rPr lang="ru-RU" sz="1700">
                <a:solidFill>
                  <a:schemeClr val="tx1"/>
                </a:solidFill>
                <a:latin typeface="Arial" charset="0"/>
                <a:cs typeface="Arial" charset="0"/>
              </a:rPr>
              <a:t>4298,0</a:t>
            </a:r>
          </a:p>
          <a:p>
            <a:pPr algn="ctr"/>
            <a:endParaRPr lang="ru-RU" sz="1700">
              <a:solidFill>
                <a:schemeClr val="tx1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59113" y="692150"/>
            <a:ext cx="3025775" cy="1785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Налог на доходы физических лиц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202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5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г.-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 692,6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т. р. 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2026 г.-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 743,9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т. р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202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7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г.- 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796,0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т. р.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227763" y="2757488"/>
            <a:ext cx="2736850" cy="1785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Налог на имущество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физических лиц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2025 г.-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 325,3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т. р. 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2026 г.-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 325,3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т. р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  2027 г.-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 325,3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т. р.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716463" y="4941888"/>
            <a:ext cx="2665412" cy="1643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  <a:cs typeface="Arial" charset="0"/>
              </a:rPr>
              <a:t>Государственная пошлина</a:t>
            </a:r>
          </a:p>
          <a:p>
            <a:pPr algn="ctr">
              <a:defRPr/>
            </a:pP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не прогнозируется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7825" y="2724150"/>
            <a:ext cx="2465388" cy="1819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ЕСХН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2025 г.- 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506,1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т. Р.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2026 г.- 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526,4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т. р.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2027 г.- 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547,4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т. р.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22350" y="4941888"/>
            <a:ext cx="2686050" cy="1643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Земельный налог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2025-2027 г.  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2 954,6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т. р.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374071" y="317571"/>
            <a:ext cx="7167133" cy="1025912"/>
          </a:xfrm>
          <a:noFill/>
          <a:ln/>
        </p:spPr>
        <p:txBody>
          <a:bodyPr rtlCol="0" anchor="t">
            <a:noAutofit/>
          </a:bodyPr>
          <a:lstStyle/>
          <a:p>
            <a:pPr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defRPr/>
            </a:pPr>
            <a:r>
              <a:rPr lang="ru-RU" sz="2000" b="1" kern="1200" dirty="0">
                <a:ln>
                  <a:solidFill>
                    <a:srgbClr val="00B0F0">
                      <a:alpha val="98000"/>
                    </a:srgbClr>
                  </a:solidFill>
                </a:ln>
                <a:solidFill>
                  <a:schemeClr val="tx1"/>
                </a:solidFill>
                <a:effectLst>
                  <a:glow>
                    <a:schemeClr val="accent1"/>
                  </a:glow>
                  <a:innerShdw blurRad="63500" dist="50800">
                    <a:prstClr val="black"/>
                  </a:inn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Неналоговые доходы</a:t>
            </a:r>
            <a:endParaRPr lang="ru-RU" sz="2000" b="1" kern="1200" dirty="0"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 flipH="1">
            <a:off x="3313113" y="1341438"/>
            <a:ext cx="2520950" cy="158273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2025г.- 1311,2 тыс. руб.</a:t>
            </a:r>
          </a:p>
          <a:p>
            <a:pPr algn="ctr"/>
            <a:r>
              <a:rPr lang="ru-RU" sz="1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2026г.- 198,8 тыс. руб.</a:t>
            </a:r>
          </a:p>
          <a:p>
            <a:pPr algn="ctr"/>
            <a:r>
              <a:rPr lang="ru-RU" sz="1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2027г.- 205,4 тыс. руб.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651125" y="3573463"/>
            <a:ext cx="3887788" cy="2159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Доходы от сдачи в аренду имущества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2025г.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 – 190,0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тыс. руб.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2026г.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 – 197,5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тыс. руб.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2027г.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 – 205,4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тыс. руб.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617538" y="48941"/>
            <a:ext cx="7886700" cy="504056"/>
          </a:xfrm>
          <a:noFill/>
          <a:ln/>
        </p:spPr>
        <p:txBody>
          <a:bodyPr rtlCol="0" anchor="t">
            <a:noAutofit/>
          </a:bodyPr>
          <a:lstStyle/>
          <a:p>
            <a:pPr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defRPr/>
            </a:pPr>
            <a:r>
              <a:rPr lang="ru-RU" sz="2000" b="1" kern="1200" dirty="0">
                <a:ln>
                  <a:solidFill>
                    <a:srgbClr val="00B0F0">
                      <a:alpha val="98000"/>
                    </a:srgbClr>
                  </a:solidFill>
                </a:ln>
                <a:solidFill>
                  <a:schemeClr val="tx1"/>
                </a:solidFill>
                <a:effectLst>
                  <a:glow>
                    <a:schemeClr val="accent1"/>
                  </a:glow>
                  <a:innerShdw blurRad="63500" dist="50800">
                    <a:prstClr val="black"/>
                  </a:inn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Безвозмездные поступления</a:t>
            </a:r>
            <a:endParaRPr lang="ru-RU" sz="2000" b="1" kern="1200" dirty="0"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02394" y="713904"/>
            <a:ext cx="2918678" cy="2016223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2025г – 9480,3 тыс. руб.                   2026г – 7130,9 тыс. руб.</a:t>
            </a:r>
          </a:p>
          <a:p>
            <a:pPr algn="ctr"/>
            <a:r>
              <a:rPr lang="ru-RU" sz="17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2027г.-2725,1 тыс. руб.</a:t>
            </a:r>
          </a:p>
          <a:p>
            <a:pPr algn="ctr"/>
            <a:endParaRPr lang="ru-RU" sz="17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750" y="2997200"/>
            <a:ext cx="3600450" cy="2619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Субвенции бюджетам поселений  на осуществление первичного воинского учета на территориях, где отсутствуют военные комиссариаты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2025 г.- 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160,3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тыс. руб.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2026 г. 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175,0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тыс. руб. 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2027 г. 0,0 тыс. руб.</a:t>
            </a:r>
          </a:p>
          <a:p>
            <a:pPr algn="ctr"/>
            <a:endParaRPr lang="ru-RU">
              <a:solidFill>
                <a:srgbClr val="FFFFFF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148263" y="2997200"/>
            <a:ext cx="3744912" cy="2619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Субвенции бюджетам поселений на выполнение передаваемых полномочий субъектов Российской Федерации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2025 г. – 0,2 тыс. руб.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2026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г. -0,2 тыс. руб.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2027 г. -0,2 тыс. руб.</a:t>
            </a:r>
          </a:p>
        </p:txBody>
      </p:sp>
      <p:sp>
        <p:nvSpPr>
          <p:cNvPr id="2" name="Скругленный прямоугольник 7"/>
          <p:cNvSpPr/>
          <p:nvPr/>
        </p:nvSpPr>
        <p:spPr>
          <a:xfrm>
            <a:off x="5364163" y="908050"/>
            <a:ext cx="3744912" cy="1873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Дотация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2025 г. – 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9319,8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тыс. руб.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2026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г. –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 6955,7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тыс. руб.</a:t>
            </a:r>
          </a:p>
          <a:p>
            <a:pPr algn="ctr"/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2027 г. –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 2724,9</a:t>
            </a:r>
            <a:r>
              <a:rPr lang="ru-RU">
                <a:solidFill>
                  <a:srgbClr val="FFFFFF"/>
                </a:solidFill>
                <a:latin typeface="Trebuchet MS" pitchFamily="34" charset="0"/>
                <a:cs typeface="Arial" charset="0"/>
              </a:rPr>
              <a:t> тыс. руб.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Воздушный поток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Воздушный поток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2251</TotalTime>
  <Words>934</Words>
  <Application>Microsoft Office PowerPoint</Application>
  <PresentationFormat>Экран (4:3)</PresentationFormat>
  <Paragraphs>175</Paragraphs>
  <Slides>13</Slides>
  <Notes>1</Notes>
  <HiddenSlides>5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Кимоно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Налоговые доходы</vt:lpstr>
      <vt:lpstr>Неналоговые доходы</vt:lpstr>
      <vt:lpstr>Безвозмездные поступления</vt:lpstr>
      <vt:lpstr>Классификация расходов бюджета по разделам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Пользователь</cp:lastModifiedBy>
  <cp:revision>327</cp:revision>
  <cp:lastPrinted>2016-02-15T09:49:34Z</cp:lastPrinted>
  <dcterms:created xsi:type="dcterms:W3CDTF">2014-05-12T16:47:43Z</dcterms:created>
  <dcterms:modified xsi:type="dcterms:W3CDTF">2025-01-21T09:57:34Z</dcterms:modified>
</cp:coreProperties>
</file>