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6" r:id="rId1"/>
    <p:sldMasterId id="2147484219" r:id="rId2"/>
    <p:sldMasterId id="2147484221" r:id="rId3"/>
  </p:sldMasterIdLst>
  <p:notesMasterIdLst>
    <p:notesMasterId r:id="rId21"/>
  </p:notesMasterIdLst>
  <p:sldIdLst>
    <p:sldId id="256" r:id="rId4"/>
    <p:sldId id="324" r:id="rId5"/>
    <p:sldId id="304" r:id="rId6"/>
    <p:sldId id="320" r:id="rId7"/>
    <p:sldId id="325" r:id="rId8"/>
    <p:sldId id="317" r:id="rId9"/>
    <p:sldId id="322" r:id="rId10"/>
    <p:sldId id="328" r:id="rId11"/>
    <p:sldId id="305" r:id="rId12"/>
    <p:sldId id="295" r:id="rId13"/>
    <p:sldId id="318" r:id="rId14"/>
    <p:sldId id="302" r:id="rId15"/>
    <p:sldId id="303" r:id="rId16"/>
    <p:sldId id="311" r:id="rId17"/>
    <p:sldId id="309" r:id="rId18"/>
    <p:sldId id="315" r:id="rId19"/>
    <p:sldId id="26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3300"/>
    <a:srgbClr val="1003B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2000" autoAdjust="0"/>
  </p:normalViewPr>
  <p:slideViewPr>
    <p:cSldViewPr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F013746-95EC-43A8-A84B-1B1C43185445}" type="datetimeFigureOut">
              <a:rPr lang="ru-RU"/>
              <a:pPr>
                <a:defRPr/>
              </a:pPr>
              <a:t>25.01.2022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8E313BE-C526-4548-AEB4-8729F0FD40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B71A4-E62F-42A1-86A5-40D52B04C953}" type="datetimeFigureOut">
              <a:rPr lang="ru-RU"/>
              <a:pPr>
                <a:defRPr/>
              </a:pPr>
              <a:t>25.01.2022</a:t>
            </a:fld>
            <a:endParaRPr lang="ru-RU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362DC-691B-4D74-B987-AAC9895A823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1" y="233"/>
              <a:ext cx="1856" cy="3626"/>
              <a:chOff x="3010" y="777"/>
              <a:chExt cx="1856" cy="3626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7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1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8" y="2166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76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4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4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2" y="127"/>
              <a:ext cx="356" cy="608"/>
              <a:chOff x="1728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8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7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7"/>
              <a:ext cx="500" cy="500"/>
              <a:chOff x="1727" y="867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71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5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937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937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43CC2-0B9E-4C02-A460-D9CFC3AC02D7}" type="datetimeFigureOut">
              <a:rPr lang="ru-RU"/>
              <a:pPr>
                <a:defRPr/>
              </a:pPr>
              <a:t>25.01.2022</a:t>
            </a:fld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B4A8A-EAA2-434B-807E-0E1D829D6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81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363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32052D29-0CEC-420F-ACCA-CA8F90822341}" type="datetimeFigureOut">
              <a:rPr lang="ru-RU"/>
              <a:pPr>
                <a:defRPr/>
              </a:pPr>
              <a:t>25.01.2022</a:t>
            </a:fld>
            <a:endParaRPr lang="ru-RU"/>
          </a:p>
        </p:txBody>
      </p:sp>
      <p:sp>
        <p:nvSpPr>
          <p:cNvPr id="93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4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BD7E8EB-390B-4328-AE18-05FAAFA684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68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8DDC62C1-A198-40D9-A769-E2225243D4B2}" type="datetimeFigureOut">
              <a:rPr lang="ru-RU"/>
              <a:pPr>
                <a:defRPr/>
              </a:pPr>
              <a:t>25.01.2022</a:t>
            </a:fld>
            <a:endParaRPr lang="ru-RU" alt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973922E7-DA85-4025-BC24-F62BC16A1B6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</p:sldLayoutIdLst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Arial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Arial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Arial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Arial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4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7892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968ABA05-9A51-4032-A372-CACCE8454449}" type="datetimeFigureOut">
              <a:rPr lang="ru-RU"/>
              <a:pPr>
                <a:defRPr/>
              </a:pPr>
              <a:t>25.01.2022</a:t>
            </a:fld>
            <a:endParaRPr lang="ru-RU"/>
          </a:p>
        </p:txBody>
      </p:sp>
      <p:sp>
        <p:nvSpPr>
          <p:cNvPr id="93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4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F32C90E7-90A5-4267-B330-AB2E951D1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1916113"/>
            <a:ext cx="8893175" cy="4941887"/>
          </a:xfrm>
        </p:spPr>
        <p:txBody>
          <a:bodyPr/>
          <a:lstStyle/>
          <a:p>
            <a:pPr marL="46038" indent="0" algn="ctr" eaLnBrk="1" hangingPunct="1">
              <a:buFont typeface="Wingdings" pitchFamily="2" charset="2"/>
              <a:buNone/>
            </a:pPr>
            <a:r>
              <a:rPr lang="ru-RU" altLang="ru-RU" sz="2300" b="1" u="sng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подготовлен на основании </a:t>
            </a:r>
          </a:p>
          <a:p>
            <a:pPr marL="46038" indent="0" algn="ctr" eaLnBrk="1" hangingPunct="1">
              <a:buFont typeface="Wingdings" pitchFamily="2" charset="2"/>
              <a:buNone/>
            </a:pPr>
            <a:r>
              <a:rPr lang="ru-RU" altLang="ru-RU" sz="2300" b="1" u="sng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решения Собрания депутатов Костино-Быстрянского сельского поселения от 27.12.2021г. № 18</a:t>
            </a:r>
          </a:p>
          <a:p>
            <a:pPr marL="46038" indent="0" algn="ctr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ru-RU" altLang="ru-RU" sz="28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«О бюджете </a:t>
            </a:r>
          </a:p>
          <a:p>
            <a:pPr marL="46038" indent="0" algn="ctr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ru-RU" altLang="ru-RU" sz="28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Костино-Быстрянского сельского поселения  Морозовского района </a:t>
            </a:r>
          </a:p>
          <a:p>
            <a:pPr marL="46038" indent="0" algn="ctr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ru-RU" altLang="ru-RU" sz="28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 2022 год и плановый период </a:t>
            </a:r>
          </a:p>
          <a:p>
            <a:pPr marL="46038" indent="0" algn="ctr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ru-RU" altLang="ru-RU" sz="28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2023 и 2024 годов»</a:t>
            </a:r>
          </a:p>
          <a:p>
            <a:pPr marL="46038" indent="0" eaLnBrk="1" hangingPunct="1">
              <a:lnSpc>
                <a:spcPct val="70000"/>
              </a:lnSpc>
              <a:buFont typeface="Wingdings" pitchFamily="2" charset="2"/>
              <a:buNone/>
            </a:pPr>
            <a:endParaRPr lang="ru-RU" sz="2800" b="1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0027" y="470569"/>
            <a:ext cx="8424937" cy="923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Бюджет для граждан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трелка вправо 23"/>
          <p:cNvSpPr>
            <a:spLocks noChangeArrowheads="1"/>
          </p:cNvSpPr>
          <p:nvPr/>
        </p:nvSpPr>
        <p:spPr bwMode="auto">
          <a:xfrm rot="-5400000">
            <a:off x="3635375" y="3573463"/>
            <a:ext cx="1735137" cy="29368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5875" algn="ctr">
            <a:solidFill>
              <a:srgbClr val="1C2B68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3" name="Стрелка вправо 22"/>
          <p:cNvSpPr/>
          <p:nvPr/>
        </p:nvSpPr>
        <p:spPr>
          <a:xfrm rot="12069900">
            <a:off x="6186488" y="2008188"/>
            <a:ext cx="1504950" cy="419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Стрелка вправо 1"/>
          <p:cNvSpPr/>
          <p:nvPr/>
        </p:nvSpPr>
        <p:spPr>
          <a:xfrm rot="20204792">
            <a:off x="1212850" y="2193925"/>
            <a:ext cx="1504950" cy="417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771775" y="1412875"/>
            <a:ext cx="3398838" cy="12414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10 585,7</a:t>
            </a:r>
          </a:p>
          <a:p>
            <a:pPr algn="ctr"/>
            <a:r>
              <a:rPr lang="ru-RU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37" name="TextBox 36"/>
          <p:cNvSpPr txBox="1"/>
          <p:nvPr/>
        </p:nvSpPr>
        <p:spPr>
          <a:xfrm rot="10800000" flipH="1" flipV="1">
            <a:off x="6281738" y="2940050"/>
            <a:ext cx="2251075" cy="9255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Неналоговые доходы</a:t>
            </a:r>
          </a:p>
          <a:p>
            <a:pPr algn="ctr"/>
            <a:r>
              <a:rPr lang="ru-RU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194,1 тыс. руб.</a:t>
            </a:r>
          </a:p>
        </p:txBody>
      </p:sp>
      <p:sp>
        <p:nvSpPr>
          <p:cNvPr id="38" name="TextBox 37"/>
          <p:cNvSpPr txBox="1"/>
          <p:nvPr/>
        </p:nvSpPr>
        <p:spPr>
          <a:xfrm flipH="1">
            <a:off x="684213" y="4005263"/>
            <a:ext cx="7705725" cy="14747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7 344,9 тыс. рублей, в том числе</a:t>
            </a:r>
          </a:p>
          <a:p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Дотация на выравнивание бюджетной обеспеченности –  7 248,0 тыс. руб.</a:t>
            </a:r>
          </a:p>
          <a:p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Субвенции – 96,9 тыс. рублей</a:t>
            </a:r>
          </a:p>
          <a:p>
            <a:endParaRPr lang="ru-RU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flipH="1">
            <a:off x="539750" y="2924175"/>
            <a:ext cx="2663825" cy="650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Налоговые доходы        3 046,7 тыс. руб.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61975" y="444500"/>
            <a:ext cx="8208963" cy="641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ОКАЗАТЕЛИ БЮДЖЕТА КОСТИНО-БЫСТРЯНСКОГО СЕЛЬСКОГО ПОСЕЛЕНИЯ на 2022 год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Объект 3"/>
          <p:cNvSpPr>
            <a:spLocks noGrp="1"/>
          </p:cNvSpPr>
          <p:nvPr>
            <p:ph sz="quarter" idx="4294967295"/>
          </p:nvPr>
        </p:nvSpPr>
        <p:spPr>
          <a:xfrm>
            <a:off x="5511800" y="1074738"/>
            <a:ext cx="1406525" cy="289242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1139" name="Object 115"/>
          <p:cNvGraphicFramePr>
            <a:graphicFrameLocks/>
          </p:cNvGraphicFramePr>
          <p:nvPr/>
        </p:nvGraphicFramePr>
        <p:xfrm>
          <a:off x="769938" y="2162175"/>
          <a:ext cx="8613775" cy="424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Лист" r:id="rId3" imgW="8153535" imgH="4171893" progId="Excel.Sheet.8">
                  <p:embed/>
                </p:oleObj>
              </mc:Choice>
              <mc:Fallback>
                <p:oleObj name="Лист" r:id="rId3" imgW="8153535" imgH="4171893" progId="Excel.Sheet.8">
                  <p:embed/>
                  <p:pic>
                    <p:nvPicPr>
                      <p:cNvPr id="0" name="Picture 11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2162175"/>
                        <a:ext cx="8613775" cy="424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9750" y="476250"/>
            <a:ext cx="8208963" cy="641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ОКАЗАТЕЛИ БЮДЖЕТА КОСТИНО-БЫСТРЯНСКОГО СЕЛЬСКОГО ПОСЕЛЕНИЯ на 2023-2024 г.г.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288" y="115888"/>
            <a:ext cx="8280400" cy="9159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Костино-Быстрянского сельского поселения Морозовского района, формируемые в рамках муниципальных программ Костино-Быстрянского сельского поселения, и непрограммные расходы на 2021 год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1002786" y="5254490"/>
            <a:ext cx="605451" cy="402437"/>
            <a:chOff x="-74979" y="514436"/>
            <a:chExt cx="2219809" cy="230424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0" name="Овал 9"/>
            <p:cNvSpPr/>
            <p:nvPr/>
          </p:nvSpPr>
          <p:spPr>
            <a:xfrm>
              <a:off x="-74979" y="514436"/>
              <a:ext cx="2219809" cy="2304247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50000"/>
              </a:scheme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1" name="Овал 4"/>
            <p:cNvSpPr/>
            <p:nvPr/>
          </p:nvSpPr>
          <p:spPr>
            <a:xfrm>
              <a:off x="234993" y="786157"/>
              <a:ext cx="1279890" cy="17608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0" tIns="0" rIns="0" bIns="0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0723" name="TextBox 11"/>
          <p:cNvSpPr txBox="1">
            <a:spLocks noChangeArrowheads="1"/>
          </p:cNvSpPr>
          <p:nvPr/>
        </p:nvSpPr>
        <p:spPr bwMode="auto">
          <a:xfrm>
            <a:off x="1687513" y="5162550"/>
            <a:ext cx="7058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- расходы бюджета, формируемые в рамках муниципальных программ Костино-Быстрянского сельского поселения</a:t>
            </a:r>
          </a:p>
        </p:txBody>
      </p:sp>
      <p:sp>
        <p:nvSpPr>
          <p:cNvPr id="17" name="Овал 16"/>
          <p:cNvSpPr/>
          <p:nvPr/>
        </p:nvSpPr>
        <p:spPr>
          <a:xfrm>
            <a:off x="975103" y="6093296"/>
            <a:ext cx="605451" cy="402437"/>
          </a:xfrm>
          <a:prstGeom prst="ellipse">
            <a:avLst/>
          </a:prstGeom>
          <a:solidFill>
            <a:srgbClr val="00B0F0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2700" prstMaterial="clear">
            <a:bevelT w="177800" h="254000"/>
            <a:bevelB w="1524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30727" name="Прямоугольник 21"/>
          <p:cNvSpPr>
            <a:spLocks noChangeArrowheads="1"/>
          </p:cNvSpPr>
          <p:nvPr/>
        </p:nvSpPr>
        <p:spPr bwMode="auto">
          <a:xfrm>
            <a:off x="1692275" y="6092825"/>
            <a:ext cx="6192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- непрограммные расходы</a:t>
            </a:r>
          </a:p>
        </p:txBody>
      </p:sp>
      <p:grpSp>
        <p:nvGrpSpPr>
          <p:cNvPr id="30728" name="Группа 1"/>
          <p:cNvGrpSpPr>
            <a:grpSpLocks/>
          </p:cNvGrpSpPr>
          <p:nvPr/>
        </p:nvGrpSpPr>
        <p:grpSpPr bwMode="auto">
          <a:xfrm>
            <a:off x="3132138" y="1484313"/>
            <a:ext cx="3489325" cy="3082925"/>
            <a:chOff x="1012352" y="1935696"/>
            <a:chExt cx="2343967" cy="2304248"/>
          </a:xfrm>
        </p:grpSpPr>
        <p:sp>
          <p:nvSpPr>
            <p:cNvPr id="4" name="Полилиния 3"/>
            <p:cNvSpPr/>
            <p:nvPr/>
          </p:nvSpPr>
          <p:spPr>
            <a:xfrm>
              <a:off x="1012352" y="1935696"/>
              <a:ext cx="2219809" cy="2304247"/>
            </a:xfrm>
            <a:custGeom>
              <a:avLst/>
              <a:gdLst>
                <a:gd name="connsiteX0" fmla="*/ 0 w 2219809"/>
                <a:gd name="connsiteY0" fmla="*/ 1152124 h 2304247"/>
                <a:gd name="connsiteX1" fmla="*/ 1109905 w 2219809"/>
                <a:gd name="connsiteY1" fmla="*/ 0 h 2304247"/>
                <a:gd name="connsiteX2" fmla="*/ 2219810 w 2219809"/>
                <a:gd name="connsiteY2" fmla="*/ 1152124 h 2304247"/>
                <a:gd name="connsiteX3" fmla="*/ 1109905 w 2219809"/>
                <a:gd name="connsiteY3" fmla="*/ 2304248 h 2304247"/>
                <a:gd name="connsiteX4" fmla="*/ 0 w 2219809"/>
                <a:gd name="connsiteY4" fmla="*/ 1152124 h 230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9809" h="2304247">
                  <a:moveTo>
                    <a:pt x="0" y="1152124"/>
                  </a:moveTo>
                  <a:cubicBezTo>
                    <a:pt x="0" y="515823"/>
                    <a:pt x="496921" y="0"/>
                    <a:pt x="1109905" y="0"/>
                  </a:cubicBezTo>
                  <a:cubicBezTo>
                    <a:pt x="1722889" y="0"/>
                    <a:pt x="2219810" y="515823"/>
                    <a:pt x="2219810" y="1152124"/>
                  </a:cubicBezTo>
                  <a:cubicBezTo>
                    <a:pt x="2219810" y="1788425"/>
                    <a:pt x="1722889" y="2304248"/>
                    <a:pt x="1109905" y="2304248"/>
                  </a:cubicBezTo>
                  <a:cubicBezTo>
                    <a:pt x="496921" y="2304248"/>
                    <a:pt x="0" y="1788425"/>
                    <a:pt x="0" y="1152124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50000"/>
              </a:schemeClr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309972" tIns="271721" rIns="629947" bIns="27172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10 480,3 тыс. рублей</a:t>
              </a: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2406982" y="3335020"/>
              <a:ext cx="949337" cy="904924"/>
            </a:xfrm>
            <a:custGeom>
              <a:avLst/>
              <a:gdLst>
                <a:gd name="connsiteX0" fmla="*/ 0 w 1564890"/>
                <a:gd name="connsiteY0" fmla="*/ 699386 h 1398771"/>
                <a:gd name="connsiteX1" fmla="*/ 782445 w 1564890"/>
                <a:gd name="connsiteY1" fmla="*/ 0 h 1398771"/>
                <a:gd name="connsiteX2" fmla="*/ 1564890 w 1564890"/>
                <a:gd name="connsiteY2" fmla="*/ 699386 h 1398771"/>
                <a:gd name="connsiteX3" fmla="*/ 782445 w 1564890"/>
                <a:gd name="connsiteY3" fmla="*/ 1398772 h 1398771"/>
                <a:gd name="connsiteX4" fmla="*/ 0 w 1564890"/>
                <a:gd name="connsiteY4" fmla="*/ 699386 h 1398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4890" h="1398771">
                  <a:moveTo>
                    <a:pt x="0" y="699386"/>
                  </a:moveTo>
                  <a:cubicBezTo>
                    <a:pt x="0" y="313126"/>
                    <a:pt x="350313" y="0"/>
                    <a:pt x="782445" y="0"/>
                  </a:cubicBezTo>
                  <a:cubicBezTo>
                    <a:pt x="1214577" y="0"/>
                    <a:pt x="1564890" y="313126"/>
                    <a:pt x="1564890" y="699386"/>
                  </a:cubicBezTo>
                  <a:cubicBezTo>
                    <a:pt x="1564890" y="1085646"/>
                    <a:pt x="1214577" y="1398772"/>
                    <a:pt x="782445" y="1398772"/>
                  </a:cubicBezTo>
                  <a:cubicBezTo>
                    <a:pt x="350313" y="1398772"/>
                    <a:pt x="0" y="1085646"/>
                    <a:pt x="0" y="699386"/>
                  </a:cubicBezTo>
                  <a:close/>
                </a:path>
              </a:pathLst>
            </a:custGeom>
            <a:solidFill>
              <a:srgbClr val="00B0F0">
                <a:alpha val="50000"/>
              </a:srgbClr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444091" tIns="164946" rIns="218520" bIns="164944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400">
                  <a:latin typeface="Times New Roman" pitchFamily="18" charset="0"/>
                  <a:cs typeface="Times New Roman" pitchFamily="18" charset="0"/>
                </a:rPr>
                <a:t>105,4 тыс. рублей</a:t>
              </a:r>
            </a:p>
          </p:txBody>
        </p:sp>
      </p:grpSp>
      <p:sp>
        <p:nvSpPr>
          <p:cNvPr id="30729" name="Text Box 16"/>
          <p:cNvSpPr txBox="1">
            <a:spLocks noChangeArrowheads="1"/>
          </p:cNvSpPr>
          <p:nvPr/>
        </p:nvSpPr>
        <p:spPr bwMode="auto">
          <a:xfrm>
            <a:off x="0" y="1700213"/>
            <a:ext cx="2987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Общая сумма расходов – 10 585,7 тыс. рублей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820" name="Group 76"/>
          <p:cNvGraphicFramePr>
            <a:graphicFrameLocks noGrp="1"/>
          </p:cNvGraphicFramePr>
          <p:nvPr/>
        </p:nvGraphicFramePr>
        <p:xfrm>
          <a:off x="468313" y="-47625"/>
          <a:ext cx="8208962" cy="487680"/>
        </p:xfrm>
        <a:graphic>
          <a:graphicData uri="http://schemas.openxmlformats.org/drawingml/2006/table">
            <a:tbl>
              <a:tblPr/>
              <a:tblGrid>
                <a:gridCol w="820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460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</a:rPr>
                        <a:t>МУНИЦИПАЛЬНЫЕ ПРОГРАММЫ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833" name="Group 89"/>
          <p:cNvGraphicFramePr>
            <a:graphicFrameLocks noGrp="1"/>
          </p:cNvGraphicFramePr>
          <p:nvPr/>
        </p:nvGraphicFramePr>
        <p:xfrm>
          <a:off x="107950" y="981075"/>
          <a:ext cx="8856663" cy="5634674"/>
        </p:xfrm>
        <a:graphic>
          <a:graphicData uri="http://schemas.openxmlformats.org/drawingml/2006/table">
            <a:tbl>
              <a:tblPr/>
              <a:tblGrid>
                <a:gridCol w="5529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6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025"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Наименование муниципальной программы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2022 год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2023 год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2024 год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813">
                <a:tc>
                  <a:txBody>
                    <a:bodyPr/>
                    <a:lstStyle/>
                    <a:p>
                      <a:pPr marL="342900" marR="0" lvl="0" indent="-296863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1. Муниципальная программа «Обеспечение качественными жилищно-коммунальными услугами населения Костино-Быстрянского сельского поселения»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72,2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342900" marR="0" lvl="0" indent="-296863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Муниципальная программа «Развитие культуры Костино-Быстрянского сельского поселения»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3 505,2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2 308,0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1 411,8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913">
                <a:tc>
                  <a:txBody>
                    <a:bodyPr/>
                    <a:lstStyle/>
                    <a:p>
                      <a:pPr marL="342900" marR="0" lvl="0" indent="-296863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Муниципальная программа «Развитие физической культуры и спорта»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52,8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342900" marR="0" lvl="0" indent="-296863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Муниципальная программа «Управление муниципальными финансами Костино-Быстрянского сельского поселения»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6 265,3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6 056,8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6 320,0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342900" marR="0" lvl="0" indent="-296863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Муниципальная программа «Муниципальная политика»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446,7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913">
                <a:tc>
                  <a:txBody>
                    <a:bodyPr/>
                    <a:lstStyle/>
                    <a:p>
                      <a:pPr marL="342900" marR="0" lvl="0" indent="-296863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Муниципальная программа «Энергоэффективность и развитие энергетики»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112,6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60,4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342900" marR="0" lvl="0" indent="-296863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Муниципальная программа «Охрана и использование земель на территории муниципального образования «Костино-Быстрянское сельское поселение»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0,5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Муниципальная программа «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</a:rPr>
                        <a:t>Защита населения и территории от чрезвычайных ситуаций, обеспечение пожарной безопасности и безопасности людей на водных объектах»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342900" marR="0" lvl="0" indent="-2968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10 480,3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8 425,2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7 731,8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1520" y="289223"/>
            <a:ext cx="8525072" cy="64807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Дорожный фонд</a:t>
            </a:r>
          </a:p>
        </p:txBody>
      </p:sp>
      <p:sp>
        <p:nvSpPr>
          <p:cNvPr id="3" name="Скругленный прямоугольник 1"/>
          <p:cNvSpPr/>
          <p:nvPr/>
        </p:nvSpPr>
        <p:spPr>
          <a:xfrm>
            <a:off x="251520" y="289223"/>
            <a:ext cx="8712968" cy="64807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Constantia" pitchFamily="18" charset="0"/>
              </a:rPr>
              <a:t>Расходы на общегосударственные вопросы</a:t>
            </a:r>
          </a:p>
        </p:txBody>
      </p:sp>
      <p:sp>
        <p:nvSpPr>
          <p:cNvPr id="33799" name="Прямоугольник 3"/>
          <p:cNvSpPr>
            <a:spLocks noChangeArrowheads="1"/>
          </p:cNvSpPr>
          <p:nvPr/>
        </p:nvSpPr>
        <p:spPr bwMode="auto">
          <a:xfrm>
            <a:off x="2916238" y="981075"/>
            <a:ext cx="57705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 i="1">
                <a:latin typeface="Trebuchet MS" pitchFamily="34" charset="0"/>
              </a:rPr>
              <a:t>Оплата расходов по всем общегосударственным вопросам</a:t>
            </a:r>
          </a:p>
          <a:p>
            <a:pPr algn="ctr"/>
            <a:endParaRPr lang="ru-RU" altLang="ru-RU">
              <a:solidFill>
                <a:srgbClr val="FF0000"/>
              </a:solidFill>
              <a:latin typeface="Trebuchet MS" pitchFamily="34" charset="0"/>
            </a:endParaRPr>
          </a:p>
        </p:txBody>
      </p:sp>
      <p:graphicFrame>
        <p:nvGraphicFramePr>
          <p:cNvPr id="33842" name="Group 50"/>
          <p:cNvGraphicFramePr>
            <a:graphicFrameLocks noGrp="1"/>
          </p:cNvGraphicFramePr>
          <p:nvPr/>
        </p:nvGraphicFramePr>
        <p:xfrm>
          <a:off x="468313" y="1844675"/>
          <a:ext cx="8496300" cy="4263502"/>
        </p:xfrm>
        <a:graphic>
          <a:graphicData uri="http://schemas.openxmlformats.org/drawingml/2006/table">
            <a:tbl>
              <a:tblPr/>
              <a:tblGrid>
                <a:gridCol w="6119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</a:rPr>
                        <a:t>2022 год</a:t>
                      </a:r>
                    </a:p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</a:rPr>
                        <a:t>(тыс. рублей)</a:t>
                      </a:r>
                    </a:p>
                  </a:txBody>
                  <a:tcPr marL="91430" marR="91430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1113">
                <a:tc>
                  <a:txBody>
                    <a:bodyPr/>
                    <a:lstStyle/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13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</a:rPr>
                        <a:t>6 215,5</a:t>
                      </a:r>
                    </a:p>
                  </a:txBody>
                  <a:tcPr marL="91430" marR="91430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025">
                <a:tc>
                  <a:txBody>
                    <a:bodyPr/>
                    <a:lstStyle/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1430" marR="91430"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</a:rPr>
                        <a:t>3,5</a:t>
                      </a:r>
                    </a:p>
                  </a:txBody>
                  <a:tcPr marL="91430" marR="91430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charset="0"/>
                        </a:rPr>
                        <a:t>Резервные фонды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</a:rPr>
                        <a:t>5,0</a:t>
                      </a:r>
                    </a:p>
                  </a:txBody>
                  <a:tcPr marL="91430" marR="91430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charset="0"/>
                        </a:rPr>
                        <a:t>Другие общегосударственные вопросы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</a:rPr>
                        <a:t>96,5</a:t>
                      </a:r>
                    </a:p>
                  </a:txBody>
                  <a:tcPr marL="91430" marR="91430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3823" name="Picture 2" descr="C:\Documents and Settings\user\Local Settings\Temporary Internet Files\Content.IE5\L7VV42U1\MM900178279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5175"/>
            <a:ext cx="244792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9512" y="260648"/>
            <a:ext cx="8712968" cy="64807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Расходы бюджета на культуру, кинематографию</a:t>
            </a:r>
          </a:p>
        </p:txBody>
      </p:sp>
      <p:sp>
        <p:nvSpPr>
          <p:cNvPr id="32772" name="Прямоугольник 4"/>
          <p:cNvSpPr>
            <a:spLocks noChangeArrowheads="1"/>
          </p:cNvSpPr>
          <p:nvPr/>
        </p:nvSpPr>
        <p:spPr bwMode="auto">
          <a:xfrm>
            <a:off x="179388" y="1125538"/>
            <a:ext cx="8964612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altLang="ru-RU" sz="1600">
                <a:latin typeface="Trebuchet MS" pitchFamily="34" charset="0"/>
              </a:rPr>
              <a:t>За счет средств бюджета Костино-Быстрянского сельского поселения Морозовского района учреждения культуры оказывают населению сельского поселения муниципальные услуги</a:t>
            </a:r>
            <a:r>
              <a:rPr lang="ru-RU" altLang="ru-RU" sz="1600">
                <a:latin typeface="Constantia" pitchFamily="18" charset="0"/>
              </a:rPr>
              <a:t> по организации досуга и приобщения жителей муниципального образования к творчеству, культурному развитию и самообразованию. </a:t>
            </a:r>
          </a:p>
          <a:p>
            <a:pPr marL="342900" indent="-342900" algn="ctr"/>
            <a:endParaRPr lang="ru-RU" altLang="ru-RU" sz="1600">
              <a:latin typeface="Constantia" pitchFamily="18" charset="0"/>
            </a:endParaRPr>
          </a:p>
          <a:p>
            <a:pPr marL="342900" indent="-342900" algn="ctr"/>
            <a:r>
              <a:rPr lang="ru-RU" altLang="ru-RU" sz="1600">
                <a:latin typeface="Constantia" pitchFamily="18" charset="0"/>
              </a:rPr>
              <a:t>Выполнение функций осуществляется бюджетным учреждением</a:t>
            </a:r>
          </a:p>
          <a:p>
            <a:pPr marL="342900" indent="-342900" algn="ctr"/>
            <a:r>
              <a:rPr lang="ru-RU" altLang="ru-RU" sz="1600">
                <a:latin typeface="Constantia" pitchFamily="18" charset="0"/>
              </a:rPr>
              <a:t> МБУК «Костино-Быстрянский СДК»</a:t>
            </a:r>
          </a:p>
          <a:p>
            <a:pPr marL="342900" indent="-342900" algn="ctr"/>
            <a:r>
              <a:rPr lang="ru-RU" altLang="ru-RU" sz="1600">
                <a:latin typeface="Trebuchet MS" pitchFamily="34" charset="0"/>
              </a:rPr>
              <a:t>Общий объем расходов по разделу «Культура и кинематография» спрогнозирован: </a:t>
            </a:r>
          </a:p>
          <a:p>
            <a:pPr marL="342900" indent="-342900" algn="ctr"/>
            <a:endParaRPr lang="ru-RU" altLang="ru-RU" sz="1600">
              <a:latin typeface="Trebuchet MS" pitchFamily="34" charset="0"/>
            </a:endParaRPr>
          </a:p>
          <a:p>
            <a:pPr marL="342900" indent="-342900" algn="ctr"/>
            <a:endParaRPr lang="ru-RU" altLang="ru-RU" sz="1600" b="1">
              <a:solidFill>
                <a:srgbClr val="FF0000"/>
              </a:solidFill>
              <a:latin typeface="Trebuchet MS" pitchFamily="34" charset="0"/>
            </a:endParaRPr>
          </a:p>
          <a:p>
            <a:pPr marL="342900" indent="-342900" algn="ctr"/>
            <a:r>
              <a:rPr lang="ru-RU" altLang="ru-RU" sz="1600" b="1">
                <a:solidFill>
                  <a:srgbClr val="FF0000"/>
                </a:solidFill>
                <a:latin typeface="Trebuchet MS" pitchFamily="34" charset="0"/>
              </a:rPr>
              <a:t>  </a:t>
            </a:r>
          </a:p>
          <a:p>
            <a:pPr marL="342900" indent="-342900" algn="ctr"/>
            <a:endParaRPr lang="ru-RU" altLang="ru-RU" sz="1600" b="1">
              <a:solidFill>
                <a:srgbClr val="FF0000"/>
              </a:solidFill>
              <a:latin typeface="Trebuchet MS" pitchFamily="34" charset="0"/>
            </a:endParaRPr>
          </a:p>
        </p:txBody>
      </p:sp>
      <p:graphicFrame>
        <p:nvGraphicFramePr>
          <p:cNvPr id="32820" name="Group 52"/>
          <p:cNvGraphicFramePr>
            <a:graphicFrameLocks noGrp="1"/>
          </p:cNvGraphicFramePr>
          <p:nvPr/>
        </p:nvGraphicFramePr>
        <p:xfrm>
          <a:off x="755650" y="3860800"/>
          <a:ext cx="8137525" cy="837891"/>
        </p:xfrm>
        <a:graphic>
          <a:graphicData uri="http://schemas.openxmlformats.org/drawingml/2006/table">
            <a:tbl>
              <a:tblPr/>
              <a:tblGrid>
                <a:gridCol w="8137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338">
                <a:tc>
                  <a:txBody>
                    <a:bodyPr/>
                    <a:lstStyle/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7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</a:rPr>
                        <a:t>2022 год </a:t>
                      </a:r>
                    </a:p>
                  </a:txBody>
                  <a:tcPr marL="91439" marR="91439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charset="0"/>
                        </a:rPr>
                        <a:t>3 505,2 </a:t>
                      </a:r>
                      <a:r>
                        <a:rPr kumimoji="0" lang="ru-RU" sz="17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</a:rPr>
                        <a:t>тыс. рублей</a:t>
                      </a:r>
                    </a:p>
                  </a:txBody>
                  <a:tcPr marL="91439" marR="91439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819" name="Group 51"/>
          <p:cNvGraphicFramePr>
            <a:graphicFrameLocks noGrp="1"/>
          </p:cNvGraphicFramePr>
          <p:nvPr/>
        </p:nvGraphicFramePr>
        <p:xfrm>
          <a:off x="250825" y="5233988"/>
          <a:ext cx="8713788" cy="1439863"/>
        </p:xfrm>
        <a:graphic>
          <a:graphicData uri="http://schemas.openxmlformats.org/drawingml/2006/table">
            <a:tbl>
              <a:tblPr/>
              <a:tblGrid>
                <a:gridCol w="8713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9863">
                <a:tc>
                  <a:txBody>
                    <a:bodyPr/>
                    <a:lstStyle/>
                    <a:p>
                      <a:pPr marL="460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</a:rPr>
                        <a:t>В 2022 году</a:t>
                      </a:r>
                    </a:p>
                    <a:p>
                      <a:pPr marL="460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alt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charset="0"/>
                        </a:rPr>
                        <a:t>на проведение спортивных мероприятий в области физической культуры и спорта предусмотрены средства в размере 52,8 тыс. рублей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7544" y="548680"/>
            <a:ext cx="8344544" cy="100811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Расходы бюджета на национальную оборону</a:t>
            </a:r>
            <a:endParaRPr lang="ru-RU" sz="2400" dirty="0" smtClean="0">
              <a:latin typeface="Constantia" pitchFamily="18" charset="0"/>
            </a:endParaRPr>
          </a:p>
        </p:txBody>
      </p:sp>
      <p:sp>
        <p:nvSpPr>
          <p:cNvPr id="34820" name="Прямоугольник 6"/>
          <p:cNvSpPr>
            <a:spLocks noChangeArrowheads="1"/>
          </p:cNvSpPr>
          <p:nvPr/>
        </p:nvSpPr>
        <p:spPr bwMode="auto">
          <a:xfrm>
            <a:off x="250825" y="1628775"/>
            <a:ext cx="84978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rebuchet MS" pitchFamily="34" charset="0"/>
              </a:rPr>
              <a:t>Осуществление первичного воинского учета на территориях, где отсутствуют военные комиссариаты в рамках непрограммных расходов органов местного самоуправления</a:t>
            </a:r>
          </a:p>
          <a:p>
            <a:pPr algn="ctr"/>
            <a:r>
              <a:rPr lang="ru-RU" altLang="ru-RU" b="1">
                <a:latin typeface="Trebuchet MS" pitchFamily="34" charset="0"/>
              </a:rPr>
              <a:t>(содержание работника ВУС</a:t>
            </a:r>
            <a:r>
              <a:rPr lang="ru-RU" altLang="ru-RU" b="1"/>
              <a:t> (0,4 ставки)</a:t>
            </a:r>
            <a:r>
              <a:rPr lang="ru-RU" altLang="ru-RU" b="1">
                <a:latin typeface="Trebuchet MS" pitchFamily="34" charset="0"/>
              </a:rPr>
              <a:t>)</a:t>
            </a:r>
            <a:endParaRPr lang="ru-RU" altLang="ru-RU" b="1" i="1">
              <a:latin typeface="Trebuchet MS" pitchFamily="34" charset="0"/>
            </a:endParaRPr>
          </a:p>
        </p:txBody>
      </p:sp>
      <p:graphicFrame>
        <p:nvGraphicFramePr>
          <p:cNvPr id="34845" name="Group 29"/>
          <p:cNvGraphicFramePr>
            <a:graphicFrameLocks noGrp="1"/>
          </p:cNvGraphicFramePr>
          <p:nvPr/>
        </p:nvGraphicFramePr>
        <p:xfrm>
          <a:off x="900113" y="3500438"/>
          <a:ext cx="4751387" cy="1834944"/>
        </p:xfrm>
        <a:graphic>
          <a:graphicData uri="http://schemas.openxmlformats.org/drawingml/2006/table">
            <a:tbl>
              <a:tblPr/>
              <a:tblGrid>
                <a:gridCol w="4751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84325">
                <a:tc>
                  <a:txBody>
                    <a:bodyPr/>
                    <a:lstStyle/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</a:rPr>
                        <a:t>2022 год – 96,7 тыс. рублей</a:t>
                      </a:r>
                    </a:p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</a:rPr>
                        <a:t>2023 год – 99,7 тыс. рублей</a:t>
                      </a:r>
                    </a:p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136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</a:rPr>
                        <a:t> 2024 год – 103,1 тыс. рублей</a:t>
                      </a:r>
                    </a:p>
                  </a:txBody>
                  <a:tcPr marL="91430" marR="91430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4827" name="Picture 40" descr="C:\Documents and Settings\user\Local Settings\Temporary Internet Files\Content.IE5\H8WNTCQU\2302-01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3500438"/>
            <a:ext cx="2952750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6"/>
          <p:cNvSpPr txBox="1">
            <a:spLocks noChangeArrowheads="1"/>
          </p:cNvSpPr>
          <p:nvPr/>
        </p:nvSpPr>
        <p:spPr bwMode="auto">
          <a:xfrm>
            <a:off x="198438" y="2636838"/>
            <a:ext cx="8567737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542925" algn="ctr">
              <a:spcBef>
                <a:spcPct val="50000"/>
              </a:spcBef>
            </a:pPr>
            <a:r>
              <a:rPr lang="ru-RU" altLang="ru-RU" b="1" i="1" u="sng">
                <a:latin typeface="Times New Roman" pitchFamily="18" charset="0"/>
              </a:rPr>
              <a:t>Информация для контактов</a:t>
            </a:r>
          </a:p>
          <a:p>
            <a:pPr indent="542925" algn="ctr"/>
            <a:endParaRPr lang="ru-RU" altLang="ru-RU" b="1" i="1">
              <a:latin typeface="Times New Roman" pitchFamily="18" charset="0"/>
            </a:endParaRPr>
          </a:p>
          <a:p>
            <a:pPr indent="542925" algn="ctr"/>
            <a:r>
              <a:rPr lang="ru-RU" altLang="ru-RU" b="1" i="1">
                <a:latin typeface="Times New Roman" pitchFamily="18" charset="0"/>
              </a:rPr>
              <a:t>Администрация Костино-Быстрянского сельского  поселения</a:t>
            </a:r>
          </a:p>
          <a:p>
            <a:pPr indent="542925" algn="ctr"/>
            <a:r>
              <a:rPr lang="ru-RU" altLang="ru-RU" b="1" i="1">
                <a:latin typeface="Times New Roman" pitchFamily="18" charset="0"/>
              </a:rPr>
              <a:t>Адрес: ул. Котельникова, 74 х.Костино-Быстрянский</a:t>
            </a:r>
          </a:p>
          <a:p>
            <a:pPr indent="542925" algn="ctr"/>
            <a:r>
              <a:rPr lang="ru-RU" altLang="ru-RU" b="1" i="1">
                <a:latin typeface="Times New Roman" pitchFamily="18" charset="0"/>
              </a:rPr>
              <a:t>Морозовский  район, Ростовская  обл., 347203</a:t>
            </a:r>
          </a:p>
          <a:p>
            <a:pPr indent="542925" algn="ctr"/>
            <a:r>
              <a:rPr lang="ru-RU" altLang="ru-RU" b="1" i="1">
                <a:latin typeface="Times New Roman" pitchFamily="18" charset="0"/>
              </a:rPr>
              <a:t>тел. /факс (886384) 3-47-49</a:t>
            </a:r>
          </a:p>
          <a:p>
            <a:pPr indent="542925" algn="ctr"/>
            <a:r>
              <a:rPr lang="en-US" altLang="ru-RU" b="1" i="1">
                <a:latin typeface="Times New Roman" pitchFamily="18" charset="0"/>
              </a:rPr>
              <a:t>e-mail:sp2</a:t>
            </a:r>
            <a:r>
              <a:rPr lang="ru-RU" altLang="ru-RU" b="1" i="1">
                <a:latin typeface="Times New Roman" pitchFamily="18" charset="0"/>
              </a:rPr>
              <a:t>4254@</a:t>
            </a:r>
            <a:r>
              <a:rPr lang="en-US" altLang="ru-RU" b="1" i="1">
                <a:latin typeface="Times New Roman" pitchFamily="18" charset="0"/>
              </a:rPr>
              <a:t>donpac</a:t>
            </a:r>
            <a:r>
              <a:rPr lang="ru-RU" altLang="ru-RU" b="1" i="1">
                <a:latin typeface="Times New Roman" pitchFamily="18" charset="0"/>
              </a:rPr>
              <a:t>. ru</a:t>
            </a:r>
          </a:p>
          <a:p>
            <a:pPr indent="542925" algn="ctr"/>
            <a:r>
              <a:rPr lang="ru-RU" altLang="ru-RU" b="1" i="1">
                <a:latin typeface="Times New Roman" pitchFamily="18" charset="0"/>
              </a:rPr>
              <a:t>График работы :</a:t>
            </a:r>
          </a:p>
          <a:p>
            <a:pPr indent="542925" algn="ctr"/>
            <a:r>
              <a:rPr lang="ru-RU" altLang="ru-RU" b="1" i="1">
                <a:latin typeface="Times New Roman" pitchFamily="18" charset="0"/>
              </a:rPr>
              <a:t>с 8:00 до 16:00 перерыв с 12:00 до 13:00</a:t>
            </a:r>
          </a:p>
          <a:p>
            <a:pPr indent="542925" algn="ctr"/>
            <a:r>
              <a:rPr lang="ru-RU" altLang="ru-RU" b="1" i="1">
                <a:latin typeface="Times New Roman" pitchFamily="18" charset="0"/>
              </a:rPr>
              <a:t>Выходной суббота, воскресенье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57200" y="0"/>
            <a:ext cx="8686800" cy="990600"/>
          </a:xfrm>
          <a:ln>
            <a:miter lim="800000"/>
            <a:headEnd/>
            <a:tailEnd/>
          </a:ln>
        </p:spPr>
        <p:txBody>
          <a:bodyPr wrap="square" numCol="1" anchor="ctr" compatLnSpc="1">
            <a:prstTxWarp prst="textNoShape">
              <a:avLst/>
            </a:prstTxWarp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cap="all" dirty="0">
                <a:solidFill>
                  <a:schemeClr val="accent3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</a:rPr>
              <a:t>Что такое бюджет?</a:t>
            </a:r>
          </a:p>
        </p:txBody>
      </p:sp>
      <p:sp>
        <p:nvSpPr>
          <p:cNvPr id="19458" name="Содержимое 6"/>
          <p:cNvSpPr>
            <a:spLocks noGrp="1"/>
          </p:cNvSpPr>
          <p:nvPr>
            <p:ph idx="4294967295"/>
          </p:nvPr>
        </p:nvSpPr>
        <p:spPr>
          <a:xfrm>
            <a:off x="304800" y="914400"/>
            <a:ext cx="8370888" cy="5562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1500" b="1" i="1" smtClean="0"/>
              <a:t>     </a:t>
            </a:r>
            <a:r>
              <a:rPr lang="ru-RU" sz="1500" b="1" i="1" smtClean="0">
                <a:solidFill>
                  <a:srgbClr val="1003BD"/>
                </a:solidFill>
              </a:rPr>
              <a:t>Бюджет </a:t>
            </a:r>
            <a:r>
              <a:rPr lang="ru-RU" sz="1500" i="1" smtClean="0">
                <a:solidFill>
                  <a:srgbClr val="1003BD"/>
                </a:solidFill>
              </a:rPr>
              <a:t>– это план необходимых обществу расходов и предполагаемых источников доходов для их финансирования. Это важнейший финансовый документ, в котором определяются те потребности, которые подлежат удовлетворению за счет денежных средств муниципальной казны.</a:t>
            </a:r>
          </a:p>
          <a:p>
            <a:pPr algn="just" eaLnBrk="1" hangingPunct="1"/>
            <a:r>
              <a:rPr lang="ru-RU" sz="1500" i="1" smtClean="0">
                <a:solidFill>
                  <a:srgbClr val="1003BD"/>
                </a:solidFill>
              </a:rPr>
              <a:t>Каждый житель муниципального образования «Костино-Быстрянского сельское поселение» является участником формирования этого плана с одной стороны как налогоплательщик, наполняя доходы бюджета, с другой – он получает часть расходов как потребитель общественных благ. Самые важные для жизни людей отрасли принадлежат государству: оборона страны, обеспечение внутренней безопасности и порядка, поддержание и развитие так называемой инфраструктуры (дорог, мостов, линий электропередач и пр.), образование, культура и здравоохранение, научные исследования, охрана окружающей среды - все это государство предоставляет населению бесплатно.</a:t>
            </a:r>
          </a:p>
          <a:p>
            <a:pPr algn="just" eaLnBrk="1" hangingPunct="1"/>
            <a:r>
              <a:rPr lang="ru-RU" sz="1500" i="1" smtClean="0">
                <a:solidFill>
                  <a:srgbClr val="1003BD"/>
                </a:solidFill>
              </a:rPr>
              <a:t>Расходы бюджета сопоставляются с доходами, получается их баланс. Иногда бывает, что доходы бюджета, спланированные заранее, намного превышают его расходы. Такое состояние называется бюджетным профицитом. Однако существует и противоположная ситуация, когда расходы превышают доходы - это называется бюджетным дефицитом. В случае нехватки денежных средств для покрытия всех обязательств и потребностей в конкретном году планируются источники заимствований или сокращаются расходы, а при превышении доходов над расходами – сферы вложения излишков бюджетных ресурсов.</a:t>
            </a:r>
            <a:endParaRPr lang="ru-RU" sz="1500" smtClean="0">
              <a:solidFill>
                <a:srgbClr val="1003BD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AutoShape 81" descr="Крупная сетка"/>
          <p:cNvSpPr>
            <a:spLocks noChangeArrowheads="1"/>
          </p:cNvSpPr>
          <p:nvPr/>
        </p:nvSpPr>
        <p:spPr bwMode="auto">
          <a:xfrm>
            <a:off x="179388" y="3068638"/>
            <a:ext cx="3128962" cy="1655762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pic>
        <p:nvPicPr>
          <p:cNvPr id="20482" name="Рисунок 15"/>
          <p:cNvPicPr>
            <a:picLocks noChangeAspect="1" noChangeArrowheads="1"/>
          </p:cNvPicPr>
          <p:nvPr/>
        </p:nvPicPr>
        <p:blipFill>
          <a:blip r:embed="rId3"/>
          <a:srcRect t="24059" b="17294"/>
          <a:stretch>
            <a:fillRect/>
          </a:stretch>
        </p:blipFill>
        <p:spPr bwMode="auto">
          <a:xfrm>
            <a:off x="1403350" y="908050"/>
            <a:ext cx="16494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Рисунок 14"/>
          <p:cNvPicPr>
            <a:picLocks noChangeAspect="1" noChangeArrowheads="1"/>
          </p:cNvPicPr>
          <p:nvPr/>
        </p:nvPicPr>
        <p:blipFill>
          <a:blip r:embed="rId4"/>
          <a:srcRect t="25940" b="17459"/>
          <a:stretch>
            <a:fillRect/>
          </a:stretch>
        </p:blipFill>
        <p:spPr bwMode="auto">
          <a:xfrm>
            <a:off x="5867400" y="981075"/>
            <a:ext cx="1504950" cy="1871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20484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260350"/>
            <a:ext cx="8856663" cy="6264275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endParaRPr lang="ru-RU" altLang="ru-RU" sz="2100" smtClean="0">
              <a:solidFill>
                <a:srgbClr val="0033CC"/>
              </a:solidFill>
              <a:latin typeface="Times New Roman" pitchFamily="18" charset="0"/>
            </a:endParaRPr>
          </a:p>
          <a:p>
            <a:pPr eaLnBrk="1" hangingPunct="1">
              <a:buFont typeface="Georgia" pitchFamily="18" charset="0"/>
              <a:buNone/>
            </a:pPr>
            <a:endParaRPr lang="ru-RU" altLang="ru-RU" sz="2100" smtClean="0">
              <a:solidFill>
                <a:srgbClr val="0033CC"/>
              </a:solidFill>
              <a:latin typeface="Times New Roman" pitchFamily="18" charset="0"/>
            </a:endParaRPr>
          </a:p>
          <a:p>
            <a:pPr eaLnBrk="1" hangingPunct="1">
              <a:buFont typeface="Georgia" pitchFamily="18" charset="0"/>
              <a:buNone/>
            </a:pPr>
            <a:endParaRPr lang="ru-RU" altLang="ru-RU" sz="2100" smtClean="0">
              <a:solidFill>
                <a:srgbClr val="0033CC"/>
              </a:solidFill>
              <a:latin typeface="Times New Roman" pitchFamily="18" charset="0"/>
            </a:endParaRPr>
          </a:p>
          <a:p>
            <a:pPr eaLnBrk="1" hangingPunct="1">
              <a:buFont typeface="Georgia" pitchFamily="18" charset="0"/>
              <a:buNone/>
            </a:pPr>
            <a:endParaRPr lang="ru-RU" altLang="ru-RU" sz="2100" smtClean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042988" y="1052513"/>
            <a:ext cx="1730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867400" y="2708275"/>
            <a:ext cx="938213" cy="284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ДОХОДЫ</a:t>
            </a:r>
          </a:p>
        </p:txBody>
      </p:sp>
      <p:pic>
        <p:nvPicPr>
          <p:cNvPr id="20487" name="Рисунок 15"/>
          <p:cNvPicPr>
            <a:picLocks noChangeAspect="1" noChangeArrowheads="1"/>
          </p:cNvPicPr>
          <p:nvPr/>
        </p:nvPicPr>
        <p:blipFill>
          <a:blip r:embed="rId3"/>
          <a:srcRect t="24059" b="17294"/>
          <a:stretch>
            <a:fillRect/>
          </a:stretch>
        </p:blipFill>
        <p:spPr bwMode="auto">
          <a:xfrm>
            <a:off x="7380288" y="1773238"/>
            <a:ext cx="9017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 Box 52"/>
          <p:cNvSpPr txBox="1">
            <a:spLocks noChangeArrowheads="1"/>
          </p:cNvSpPr>
          <p:nvPr/>
        </p:nvSpPr>
        <p:spPr bwMode="auto">
          <a:xfrm>
            <a:off x="7380288" y="2708275"/>
            <a:ext cx="1009650" cy="2841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РАСХОДЫ</a:t>
            </a:r>
          </a:p>
        </p:txBody>
      </p:sp>
      <p:pic>
        <p:nvPicPr>
          <p:cNvPr id="20489" name="Рисунок 14"/>
          <p:cNvPicPr>
            <a:picLocks noChangeAspect="1" noChangeArrowheads="1"/>
          </p:cNvPicPr>
          <p:nvPr/>
        </p:nvPicPr>
        <p:blipFill>
          <a:blip r:embed="rId4"/>
          <a:srcRect t="25940" b="17459"/>
          <a:stretch>
            <a:fillRect/>
          </a:stretch>
        </p:blipFill>
        <p:spPr bwMode="auto">
          <a:xfrm>
            <a:off x="468313" y="1700213"/>
            <a:ext cx="965200" cy="10080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20490" name="Text Box 60"/>
          <p:cNvSpPr txBox="1">
            <a:spLocks noChangeArrowheads="1"/>
          </p:cNvSpPr>
          <p:nvPr/>
        </p:nvSpPr>
        <p:spPr bwMode="auto">
          <a:xfrm>
            <a:off x="395288" y="2565400"/>
            <a:ext cx="936625" cy="284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ДОХОДЫ</a:t>
            </a:r>
          </a:p>
        </p:txBody>
      </p:sp>
      <p:sp>
        <p:nvSpPr>
          <p:cNvPr id="20491" name="Text Box 62"/>
          <p:cNvSpPr txBox="1">
            <a:spLocks noChangeArrowheads="1"/>
          </p:cNvSpPr>
          <p:nvPr/>
        </p:nvSpPr>
        <p:spPr bwMode="auto">
          <a:xfrm>
            <a:off x="1763713" y="2565400"/>
            <a:ext cx="1009650" cy="2841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РАСХОДЫ</a:t>
            </a:r>
          </a:p>
        </p:txBody>
      </p:sp>
      <p:sp>
        <p:nvSpPr>
          <p:cNvPr id="20492" name="AutoShape 77" descr="Крупная сетка"/>
          <p:cNvSpPr>
            <a:spLocks noChangeArrowheads="1"/>
          </p:cNvSpPr>
          <p:nvPr/>
        </p:nvSpPr>
        <p:spPr bwMode="auto">
          <a:xfrm>
            <a:off x="971550" y="115888"/>
            <a:ext cx="6985000" cy="576262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20493" name="Text Box 78"/>
          <p:cNvSpPr txBox="1">
            <a:spLocks noChangeArrowheads="1"/>
          </p:cNvSpPr>
          <p:nvPr/>
        </p:nvSpPr>
        <p:spPr bwMode="auto">
          <a:xfrm>
            <a:off x="1187450" y="188913"/>
            <a:ext cx="662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b="1">
                <a:latin typeface="Times New Roman" pitchFamily="18" charset="0"/>
              </a:rPr>
              <a:t>ДОХОДЫ – РАСХОДЫ = ДЕФИЦИТ (ПРОФИЦИТ)</a:t>
            </a:r>
          </a:p>
        </p:txBody>
      </p:sp>
      <p:sp>
        <p:nvSpPr>
          <p:cNvPr id="20494" name="Text Box 80"/>
          <p:cNvSpPr txBox="1">
            <a:spLocks noChangeArrowheads="1"/>
          </p:cNvSpPr>
          <p:nvPr/>
        </p:nvSpPr>
        <p:spPr bwMode="auto">
          <a:xfrm>
            <a:off x="323850" y="3068638"/>
            <a:ext cx="2879725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>
                <a:latin typeface="Times New Roman" pitchFamily="18" charset="0"/>
              </a:rPr>
              <a:t>ДЕФИЦИТ </a:t>
            </a:r>
          </a:p>
          <a:p>
            <a:pPr algn="ctr"/>
            <a:r>
              <a:rPr lang="ru-RU" altLang="ru-RU" sz="1400" b="1">
                <a:latin typeface="Times New Roman" pitchFamily="18" charset="0"/>
              </a:rPr>
              <a:t>(расходы больше доходов)</a:t>
            </a:r>
          </a:p>
          <a:p>
            <a:pPr algn="just">
              <a:spcBef>
                <a:spcPct val="50000"/>
              </a:spcBef>
            </a:pPr>
            <a:r>
              <a:rPr lang="ru-RU" altLang="ru-RU" sz="1300">
                <a:latin typeface="Times New Roman" pitchFamily="18" charset="0"/>
              </a:rPr>
              <a:t>При превышении расходов над доходами  принимается решение об источниках покрытия дефицита (например, использовать имеющиеся накопления, остатки, взять в долг).</a:t>
            </a:r>
          </a:p>
          <a:p>
            <a:pPr algn="ctr">
              <a:spcBef>
                <a:spcPct val="50000"/>
              </a:spcBef>
            </a:pPr>
            <a:endParaRPr lang="ru-RU" altLang="ru-RU" sz="1300">
              <a:latin typeface="Times New Roman" pitchFamily="18" charset="0"/>
            </a:endParaRPr>
          </a:p>
        </p:txBody>
      </p:sp>
      <p:sp>
        <p:nvSpPr>
          <p:cNvPr id="20495" name="AutoShape 82" descr="Крупная сетка"/>
          <p:cNvSpPr>
            <a:spLocks noChangeArrowheads="1"/>
          </p:cNvSpPr>
          <p:nvPr/>
        </p:nvSpPr>
        <p:spPr bwMode="auto">
          <a:xfrm>
            <a:off x="5724525" y="3141663"/>
            <a:ext cx="3095625" cy="1655762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20496" name="Text Box 83"/>
          <p:cNvSpPr txBox="1">
            <a:spLocks noChangeArrowheads="1"/>
          </p:cNvSpPr>
          <p:nvPr/>
        </p:nvSpPr>
        <p:spPr bwMode="auto">
          <a:xfrm>
            <a:off x="5795963" y="3141663"/>
            <a:ext cx="29527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>
                <a:latin typeface="Times New Roman" pitchFamily="18" charset="0"/>
              </a:rPr>
              <a:t>ПРОФИЦИТ</a:t>
            </a:r>
          </a:p>
          <a:p>
            <a:pPr algn="ctr"/>
            <a:r>
              <a:rPr lang="ru-RU" altLang="ru-RU" sz="1400" b="1">
                <a:latin typeface="Times New Roman" pitchFamily="18" charset="0"/>
              </a:rPr>
              <a:t>(доходы больше расходов)</a:t>
            </a:r>
          </a:p>
          <a:p>
            <a:pPr algn="just">
              <a:spcBef>
                <a:spcPct val="50000"/>
              </a:spcBef>
            </a:pPr>
            <a:r>
              <a:rPr lang="ru-RU" altLang="ru-RU" sz="1300">
                <a:latin typeface="Times New Roman" pitchFamily="18" charset="0"/>
              </a:rPr>
              <a:t>При превышении доходов над расходами принимается решение, как их использовать (например, накапливать резервы, остатки, погашать долг).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9388" y="188913"/>
            <a:ext cx="8713787" cy="6477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</a:rPr>
              <a:t>Основные понятия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388" y="1196975"/>
            <a:ext cx="3168650" cy="25542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  <a:latin typeface="+mn-lt"/>
                <a:cs typeface="+mn-cs"/>
              </a:rPr>
              <a:t>ДОХОДЫ &lt; РАСХОДЫ = ДЕФИЦИТ БЮДЖЕТА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3">
                  <a:lumMod val="7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3">
                  <a:lumMod val="7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НЕДОСТАЮЩИЕ СРЕДСТВА БЕРУТ В ДОЛГ ИЛИ ИЗ НАКОПЛЕНИЙ </a:t>
            </a:r>
            <a:endParaRPr lang="ru-RU" sz="2000" b="1" dirty="0">
              <a:latin typeface="+mn-lt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80063" y="1196975"/>
            <a:ext cx="3313112" cy="2246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  <a:latin typeface="+mn-lt"/>
                <a:cs typeface="+mn-cs"/>
              </a:rPr>
              <a:t>ДОХОДЫ &gt; РАСХОДЫ = ПРОФИЦИТ БЮДЖЕТА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3">
                  <a:lumMod val="7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3">
                  <a:lumMod val="7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ИЗЛИШКИ СРЕДСТВ  НАПРАВЛЯЮТ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В НАКОПЛЕНИЯ</a:t>
            </a:r>
            <a:endParaRPr lang="ru-RU" sz="2000" b="1" dirty="0">
              <a:latin typeface="+mn-lt"/>
              <a:cs typeface="+mn-cs"/>
            </a:endParaRPr>
          </a:p>
        </p:txBody>
      </p:sp>
      <p:pic>
        <p:nvPicPr>
          <p:cNvPr id="21508" name="Рисунок 6" descr="весы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60700" y="1127125"/>
            <a:ext cx="2809875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Box 7"/>
          <p:cNvSpPr txBox="1">
            <a:spLocks noChangeArrowheads="1"/>
          </p:cNvSpPr>
          <p:nvPr/>
        </p:nvSpPr>
        <p:spPr bwMode="auto">
          <a:xfrm>
            <a:off x="250825" y="3860800"/>
            <a:ext cx="878522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ru-RU" sz="2000" b="1">
                <a:solidFill>
                  <a:srgbClr val="663300"/>
                </a:solidFill>
                <a:latin typeface="Constantia" pitchFamily="18" charset="0"/>
              </a:rPr>
              <a:t>&lt;</a:t>
            </a:r>
            <a:r>
              <a:rPr lang="ru-RU" altLang="ru-RU" sz="2000" b="1">
                <a:solidFill>
                  <a:srgbClr val="663300"/>
                </a:solidFill>
                <a:latin typeface="Constantia" pitchFamily="18" charset="0"/>
              </a:rPr>
              <a:t>Бюджет </a:t>
            </a:r>
            <a:r>
              <a:rPr lang="ru-RU" altLang="ru-RU" sz="2000">
                <a:solidFill>
                  <a:srgbClr val="663300"/>
                </a:solidFill>
                <a:latin typeface="Constantia" pitchFamily="18" charset="0"/>
              </a:rPr>
              <a:t>составляется на три года – очередной финансовый год и плановый период ( на </a:t>
            </a:r>
            <a:r>
              <a:rPr lang="ru-RU" altLang="ru-RU" sz="2000">
                <a:solidFill>
                  <a:srgbClr val="663300"/>
                </a:solidFill>
              </a:rPr>
              <a:t>2022</a:t>
            </a:r>
            <a:r>
              <a:rPr lang="ru-RU" altLang="ru-RU" sz="2000">
                <a:solidFill>
                  <a:srgbClr val="663300"/>
                </a:solidFill>
                <a:latin typeface="Constantia" pitchFamily="18" charset="0"/>
              </a:rPr>
              <a:t> год и на плановый период </a:t>
            </a:r>
            <a:r>
              <a:rPr lang="ru-RU" altLang="ru-RU" sz="2000">
                <a:solidFill>
                  <a:srgbClr val="663300"/>
                </a:solidFill>
              </a:rPr>
              <a:t>2023-2024</a:t>
            </a:r>
            <a:r>
              <a:rPr lang="ru-RU" altLang="ru-RU" sz="2000">
                <a:solidFill>
                  <a:srgbClr val="663300"/>
                </a:solidFill>
                <a:latin typeface="Constantia" pitchFamily="18" charset="0"/>
              </a:rPr>
              <a:t> годов)</a:t>
            </a:r>
          </a:p>
          <a:p>
            <a:pPr algn="just"/>
            <a:endParaRPr lang="ru-RU" altLang="ru-RU" sz="2000">
              <a:solidFill>
                <a:srgbClr val="663300"/>
              </a:solidFill>
              <a:latin typeface="Constantia" pitchFamily="18" charset="0"/>
            </a:endParaRPr>
          </a:p>
          <a:p>
            <a:pPr algn="just"/>
            <a:r>
              <a:rPr lang="ru-RU" altLang="ru-RU" sz="2000" b="1">
                <a:solidFill>
                  <a:srgbClr val="663300"/>
                </a:solidFill>
                <a:latin typeface="Constantia" pitchFamily="18" charset="0"/>
              </a:rPr>
              <a:t>Очередной финансовый год </a:t>
            </a:r>
            <a:r>
              <a:rPr lang="ru-RU" altLang="ru-RU" sz="2000">
                <a:solidFill>
                  <a:srgbClr val="663300"/>
                </a:solidFill>
                <a:latin typeface="Constantia" pitchFamily="18" charset="0"/>
              </a:rPr>
              <a:t>– год, на который составляется  бюджет (</a:t>
            </a:r>
            <a:r>
              <a:rPr lang="ru-RU" altLang="ru-RU" sz="2000">
                <a:solidFill>
                  <a:srgbClr val="663300"/>
                </a:solidFill>
              </a:rPr>
              <a:t>2022</a:t>
            </a:r>
            <a:r>
              <a:rPr lang="ru-RU" altLang="ru-RU" sz="2000">
                <a:solidFill>
                  <a:srgbClr val="663300"/>
                </a:solidFill>
                <a:latin typeface="Constantia" pitchFamily="18" charset="0"/>
              </a:rPr>
              <a:t> год)</a:t>
            </a:r>
          </a:p>
          <a:p>
            <a:pPr algn="just"/>
            <a:endParaRPr lang="ru-RU" altLang="ru-RU" sz="2000">
              <a:solidFill>
                <a:srgbClr val="663300"/>
              </a:solidFill>
              <a:latin typeface="Constantia" pitchFamily="18" charset="0"/>
            </a:endParaRPr>
          </a:p>
          <a:p>
            <a:pPr algn="just"/>
            <a:r>
              <a:rPr lang="ru-RU" altLang="ru-RU" sz="2000" b="1">
                <a:solidFill>
                  <a:srgbClr val="663300"/>
                </a:solidFill>
                <a:latin typeface="Constantia" pitchFamily="18" charset="0"/>
              </a:rPr>
              <a:t>Плановый период </a:t>
            </a:r>
            <a:r>
              <a:rPr lang="ru-RU" altLang="ru-RU" sz="2000">
                <a:solidFill>
                  <a:srgbClr val="663300"/>
                </a:solidFill>
                <a:latin typeface="Constantia" pitchFamily="18" charset="0"/>
              </a:rPr>
              <a:t>– два года, следующих за очередным финансовым годом ( </a:t>
            </a:r>
            <a:r>
              <a:rPr lang="ru-RU" altLang="ru-RU" sz="2000">
                <a:solidFill>
                  <a:srgbClr val="663300"/>
                </a:solidFill>
                <a:latin typeface="Times New Roman" pitchFamily="18" charset="0"/>
              </a:rPr>
              <a:t>2023 и 2024 годы</a:t>
            </a:r>
            <a:r>
              <a:rPr lang="ru-RU" altLang="ru-RU" sz="2000">
                <a:solidFill>
                  <a:srgbClr val="663300"/>
                </a:solidFill>
                <a:latin typeface="Constantia" pitchFamily="18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pSp>
        <p:nvGrpSpPr>
          <p:cNvPr id="22530" name="Group 4"/>
          <p:cNvGrpSpPr>
            <a:grpSpLocks noChangeAspect="1"/>
          </p:cNvGrpSpPr>
          <p:nvPr/>
        </p:nvGrpSpPr>
        <p:grpSpPr bwMode="auto">
          <a:xfrm>
            <a:off x="-541338" y="-315913"/>
            <a:ext cx="9372601" cy="6477001"/>
            <a:chOff x="4652" y="-313"/>
            <a:chExt cx="7200" cy="4320"/>
          </a:xfrm>
        </p:grpSpPr>
        <p:sp>
          <p:nvSpPr>
            <p:cNvPr id="22533" name="AutoShape 5"/>
            <p:cNvSpPr>
              <a:spLocks noChangeAspect="1" noChangeArrowheads="1"/>
            </p:cNvSpPr>
            <p:nvPr/>
          </p:nvSpPr>
          <p:spPr bwMode="auto">
            <a:xfrm>
              <a:off x="4652" y="-313"/>
              <a:ext cx="7200" cy="43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4" name="Oval 6"/>
            <p:cNvSpPr>
              <a:spLocks noChangeArrowheads="1"/>
            </p:cNvSpPr>
            <p:nvPr/>
          </p:nvSpPr>
          <p:spPr bwMode="auto">
            <a:xfrm>
              <a:off x="8223" y="1771"/>
              <a:ext cx="3571" cy="2033"/>
            </a:xfrm>
            <a:prstGeom prst="ellipse">
              <a:avLst/>
            </a:prstGeom>
            <a:gradFill rotWithShape="1">
              <a:gsLst>
                <a:gs pos="0">
                  <a:srgbClr val="AF6900"/>
                </a:gs>
                <a:gs pos="100000">
                  <a:srgbClr val="FF99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ru-RU" sz="2000" b="1">
                <a:latin typeface="Times New Roman" pitchFamily="18" charset="0"/>
              </a:endParaRPr>
            </a:p>
            <a:p>
              <a:pPr algn="ctr"/>
              <a:r>
                <a:rPr lang="ru-RU" sz="2000" b="1">
                  <a:latin typeface="Times New Roman" pitchFamily="18" charset="0"/>
                </a:rPr>
                <a:t>Основа формирования местного бюджета на 2022 год и на плановый период 2023-2024 г.г.</a:t>
              </a:r>
              <a:endParaRPr lang="ru-RU" b="1">
                <a:latin typeface="Times New Roman" pitchFamily="18" charset="0"/>
              </a:endParaRPr>
            </a:p>
            <a:p>
              <a:endParaRPr lang="ru-RU">
                <a:latin typeface="Verdana" pitchFamily="34" charset="0"/>
              </a:endParaRPr>
            </a:p>
          </p:txBody>
        </p:sp>
        <p:sp>
          <p:nvSpPr>
            <p:cNvPr id="22535" name="AutoShape 7"/>
            <p:cNvSpPr>
              <a:spLocks noChangeArrowheads="1"/>
            </p:cNvSpPr>
            <p:nvPr/>
          </p:nvSpPr>
          <p:spPr bwMode="auto">
            <a:xfrm>
              <a:off x="5062" y="1720"/>
              <a:ext cx="2400" cy="1118"/>
            </a:xfrm>
            <a:prstGeom prst="flowChartAlternateProcess">
              <a:avLst/>
            </a:prstGeom>
            <a:gradFill rotWithShape="1">
              <a:gsLst>
                <a:gs pos="0">
                  <a:srgbClr val="C44E00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>
                  <a:latin typeface="Times New Roman" pitchFamily="18" charset="0"/>
                </a:rPr>
                <a:t>Муниципальные</a:t>
              </a:r>
            </a:p>
            <a:p>
              <a:pPr algn="ctr"/>
              <a:r>
                <a:rPr lang="ru-RU" b="1">
                  <a:latin typeface="Times New Roman" pitchFamily="18" charset="0"/>
                </a:rPr>
                <a:t>программы</a:t>
              </a:r>
            </a:p>
            <a:p>
              <a:pPr algn="ctr"/>
              <a:r>
                <a:rPr lang="ru-RU" b="1"/>
                <a:t>Костино-Быстрянского</a:t>
              </a:r>
              <a:r>
                <a:rPr lang="ru-RU" b="1">
                  <a:latin typeface="Times New Roman" pitchFamily="18" charset="0"/>
                </a:rPr>
                <a:t> сельского поселения на 2020-2030 г.г.</a:t>
              </a:r>
            </a:p>
          </p:txBody>
        </p:sp>
        <p:sp>
          <p:nvSpPr>
            <p:cNvPr id="22536" name="AutoShape 8"/>
            <p:cNvSpPr>
              <a:spLocks noChangeArrowheads="1"/>
            </p:cNvSpPr>
            <p:nvPr/>
          </p:nvSpPr>
          <p:spPr bwMode="auto">
            <a:xfrm>
              <a:off x="5062" y="602"/>
              <a:ext cx="3258" cy="1016"/>
            </a:xfrm>
            <a:prstGeom prst="flowChartAlternateProcess">
              <a:avLst/>
            </a:prstGeom>
            <a:gradFill rotWithShape="1">
              <a:gsLst>
                <a:gs pos="0">
                  <a:srgbClr val="6C9000"/>
                </a:gs>
                <a:gs pos="100000">
                  <a:srgbClr val="99CC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>
                  <a:latin typeface="Times New Roman" pitchFamily="18" charset="0"/>
                </a:rPr>
                <a:t>Прогноз социально-</a:t>
              </a:r>
            </a:p>
            <a:p>
              <a:pPr algn="ctr"/>
              <a:r>
                <a:rPr lang="ru-RU" b="1">
                  <a:latin typeface="Times New Roman" pitchFamily="18" charset="0"/>
                </a:rPr>
                <a:t>экономического развития</a:t>
              </a:r>
            </a:p>
            <a:p>
              <a:pPr algn="ctr"/>
              <a:r>
                <a:rPr lang="ru-RU" b="1">
                  <a:latin typeface="Times New Roman" pitchFamily="18" charset="0"/>
                </a:rPr>
                <a:t>Костино-Быстрянского сельского поселения на 2022-2024 годы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22537" name="AutoShape 9"/>
            <p:cNvSpPr>
              <a:spLocks noChangeArrowheads="1"/>
            </p:cNvSpPr>
            <p:nvPr/>
          </p:nvSpPr>
          <p:spPr bwMode="auto">
            <a:xfrm>
              <a:off x="8459" y="602"/>
              <a:ext cx="3172" cy="1016"/>
            </a:xfrm>
            <a:prstGeom prst="flowChartAlternateProcess">
              <a:avLst/>
            </a:prstGeom>
            <a:gradFill rotWithShape="1">
              <a:gsLst>
                <a:gs pos="0">
                  <a:srgbClr val="9973BF"/>
                </a:gs>
                <a:gs pos="100000">
                  <a:srgbClr val="CC99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>
                  <a:latin typeface="Times New Roman" pitchFamily="18" charset="0"/>
                </a:rPr>
                <a:t>Основные направления</a:t>
              </a:r>
            </a:p>
            <a:p>
              <a:pPr algn="ctr"/>
              <a:r>
                <a:rPr lang="ru-RU" b="1">
                  <a:latin typeface="Times New Roman" pitchFamily="18" charset="0"/>
                </a:rPr>
                <a:t>бюджетной и налоговой</a:t>
              </a:r>
            </a:p>
            <a:p>
              <a:pPr algn="ctr"/>
              <a:r>
                <a:rPr lang="ru-RU" b="1">
                  <a:latin typeface="Times New Roman" pitchFamily="18" charset="0"/>
                </a:rPr>
                <a:t>политики </a:t>
              </a:r>
              <a:r>
                <a:rPr lang="ru-RU" b="1"/>
                <a:t>Костино-Быстрянского</a:t>
              </a:r>
              <a:r>
                <a:rPr lang="ru-RU" b="1">
                  <a:latin typeface="Times New Roman" pitchFamily="18" charset="0"/>
                </a:rPr>
                <a:t> сельского поселения </a:t>
              </a:r>
            </a:p>
            <a:p>
              <a:pPr algn="ctr"/>
              <a:r>
                <a:rPr lang="ru-RU" b="1">
                  <a:latin typeface="Times New Roman" pitchFamily="18" charset="0"/>
                </a:rPr>
                <a:t>на 2022-2024 годы</a:t>
              </a:r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 flipV="1">
              <a:off x="7286" y="2991"/>
              <a:ext cx="937" cy="20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9" name="Line 11"/>
            <p:cNvSpPr>
              <a:spLocks noChangeShapeType="1"/>
            </p:cNvSpPr>
            <p:nvPr/>
          </p:nvSpPr>
          <p:spPr bwMode="auto">
            <a:xfrm>
              <a:off x="7520" y="2127"/>
              <a:ext cx="761" cy="4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0" name="Line 12"/>
            <p:cNvSpPr>
              <a:spLocks noChangeShapeType="1"/>
            </p:cNvSpPr>
            <p:nvPr/>
          </p:nvSpPr>
          <p:spPr bwMode="auto">
            <a:xfrm flipH="1">
              <a:off x="10681" y="1567"/>
              <a:ext cx="585" cy="4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31" name="TextBox 11"/>
          <p:cNvSpPr txBox="1">
            <a:spLocks noChangeArrowheads="1"/>
          </p:cNvSpPr>
          <p:nvPr/>
        </p:nvSpPr>
        <p:spPr bwMode="auto">
          <a:xfrm>
            <a:off x="228600" y="228600"/>
            <a:ext cx="868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i="1">
                <a:solidFill>
                  <a:srgbClr val="002060"/>
                </a:solidFill>
              </a:rPr>
              <a:t>Документы, на основании которых составляется бюджет </a:t>
            </a:r>
            <a:r>
              <a:rPr lang="ru-RU" sz="2000" i="1"/>
              <a:t>Костино-Быстрянского</a:t>
            </a:r>
            <a:r>
              <a:rPr lang="ru-RU" sz="2000" i="1">
                <a:solidFill>
                  <a:srgbClr val="002060"/>
                </a:solidFill>
              </a:rPr>
              <a:t> сельского поселения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4800" y="4953000"/>
            <a:ext cx="3581400" cy="1143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tx1"/>
                </a:solidFill>
                <a:latin typeface="Franklin Gothic Book" pitchFamily="34" charset="0"/>
                <a:cs typeface="Arial" charset="0"/>
              </a:rPr>
              <a:t>Реестр источников доходов </a:t>
            </a:r>
            <a:r>
              <a:rPr lang="ru-RU" b="1">
                <a:solidFill>
                  <a:schemeClr val="tx1"/>
                </a:solidFill>
                <a:latin typeface="Arial" charset="0"/>
                <a:cs typeface="Arial" charset="0"/>
              </a:rPr>
              <a:t>Костино-Быстрянского</a:t>
            </a:r>
            <a:r>
              <a:rPr lang="ru-RU" b="1">
                <a:solidFill>
                  <a:schemeClr val="tx1"/>
                </a:solidFill>
                <a:latin typeface="Franklin Gothic Book" pitchFamily="34" charset="0"/>
                <a:cs typeface="Arial" charset="0"/>
              </a:rPr>
              <a:t> сельского поселения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350838" y="103188"/>
            <a:ext cx="8786812" cy="1628799"/>
          </a:xfrm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  <a:normAutofit/>
          </a:bodyPr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2200" dirty="0">
                <a:latin typeface="+mj-lt"/>
              </a:rPr>
              <a:t> Показатели бюджета Костино-</a:t>
            </a:r>
            <a:r>
              <a:rPr lang="ru-RU" sz="2200" dirty="0" err="1">
                <a:latin typeface="+mj-lt"/>
              </a:rPr>
              <a:t>Быстрянского</a:t>
            </a:r>
            <a:r>
              <a:rPr lang="ru-RU" sz="2200" dirty="0">
                <a:latin typeface="+mj-lt"/>
              </a:rPr>
              <a:t> сельского поселения</a:t>
            </a:r>
          </a:p>
        </p:txBody>
      </p:sp>
      <p:sp>
        <p:nvSpPr>
          <p:cNvPr id="25602" name="Содержимое 8"/>
          <p:cNvSpPr>
            <a:spLocks noGrp="1"/>
          </p:cNvSpPr>
          <p:nvPr>
            <p:ph sz="quarter" idx="4294967295"/>
          </p:nvPr>
        </p:nvSpPr>
        <p:spPr>
          <a:xfrm flipV="1">
            <a:off x="3000375" y="6156325"/>
            <a:ext cx="5686425" cy="130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300" smtClean="0"/>
          </a:p>
        </p:txBody>
      </p:sp>
      <p:sp>
        <p:nvSpPr>
          <p:cNvPr id="25603" name="object 2"/>
          <p:cNvSpPr>
            <a:spLocks noChangeArrowheads="1"/>
          </p:cNvSpPr>
          <p:nvPr/>
        </p:nvSpPr>
        <p:spPr bwMode="auto">
          <a:xfrm>
            <a:off x="323850" y="476250"/>
            <a:ext cx="1571625" cy="15716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72375" y="1785938"/>
            <a:ext cx="1357313" cy="28575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err="1">
                <a:solidFill>
                  <a:schemeClr val="tx1"/>
                </a:solidFill>
              </a:rPr>
              <a:t>тыс.рублей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25670" name="Group 70"/>
          <p:cNvGraphicFramePr>
            <a:graphicFrameLocks noGrp="1"/>
          </p:cNvGraphicFramePr>
          <p:nvPr/>
        </p:nvGraphicFramePr>
        <p:xfrm>
          <a:off x="611188" y="2133600"/>
          <a:ext cx="8208962" cy="3725864"/>
        </p:xfrm>
        <a:graphic>
          <a:graphicData uri="http://schemas.openxmlformats.org/drawingml/2006/table">
            <a:tbl>
              <a:tblPr/>
              <a:tblGrid>
                <a:gridCol w="2111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1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marL="342900" marR="0" lvl="0" indent="-2968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342900" marR="0" lvl="0" indent="-2968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Доходы, всего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10 585,7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8 752,0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8 270,0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marR="0" lvl="0" indent="-2968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342900" marR="0" lvl="0" indent="-2968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3 240,8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3 282,2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3 333,8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7 344,9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459,8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4 936,2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342900" marR="0" lvl="0" indent="-2968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Расходы, всего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10 585,7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8 752,0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8 270,0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342900" marR="0" lvl="0" indent="-2968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Дефицит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2968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(-), профицит (+),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82688">
                <a:tc>
                  <a:txBody>
                    <a:bodyPr/>
                    <a:lstStyle/>
                    <a:p>
                      <a:pPr marL="342900" marR="0" lvl="0" indent="-2968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Источники финансирования дефицита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2968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авнобедренный треугольник 8"/>
          <p:cNvSpPr/>
          <p:nvPr/>
        </p:nvSpPr>
        <p:spPr>
          <a:xfrm>
            <a:off x="827088" y="1700213"/>
            <a:ext cx="7643812" cy="4929187"/>
          </a:xfrm>
          <a:prstGeom prst="triangle">
            <a:avLst>
              <a:gd name="adj" fmla="val 498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365" y="274615"/>
            <a:ext cx="8568952" cy="1270494"/>
          </a:xfrm>
          <a:prstGeom prst="round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принципы бюджетной политики на 2022 год и на плановый период  2023 и 2024 годов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1700920"/>
            <a:ext cx="8641908" cy="90864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Повышения налоговых и неналоговых поступлений в консолидированный бюджет Костино-Быстрянского сельского поселения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8928" y="2947492"/>
            <a:ext cx="8641907" cy="792087"/>
          </a:xfrm>
          <a:prstGeom prst="round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Оптимизации и повышения эффективности расходов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2278" y="4102273"/>
            <a:ext cx="8641908" cy="720081"/>
          </a:xfrm>
          <a:prstGeom prst="roundRect">
            <a:avLst/>
          </a:prstGeom>
          <a:solidFill>
            <a:srgbClr val="6666FF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Проведения взвешенной долговой политики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2278" y="5252690"/>
            <a:ext cx="8641908" cy="864096"/>
          </a:xfrm>
          <a:prstGeom prst="roundRect">
            <a:avLst/>
          </a:prstGeom>
          <a:solidFill>
            <a:srgbClr val="990099"/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Совершенствования межбюджетных отношений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387454" y="1976140"/>
            <a:ext cx="3321866" cy="165447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76200">
            <a:solidFill>
              <a:schemeClr val="accent2">
                <a:lumMod val="50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>
                <a:solidFill>
                  <a:schemeClr val="tx1"/>
                </a:solidFill>
                <a:latin typeface="Arial" charset="0"/>
                <a:cs typeface="Arial" charset="0"/>
              </a:rPr>
              <a:t>на основе прогноза социально-экономического развития Костино-Быстрянского сельского поселения на 2022 год и на плановый период 2023 и 2024 годов</a:t>
            </a:r>
            <a:endParaRPr lang="ru-RU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89464" y="3922716"/>
            <a:ext cx="3321865" cy="216423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76200">
            <a:solidFill>
              <a:schemeClr val="accent2">
                <a:lumMod val="50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>
                <a:solidFill>
                  <a:schemeClr val="tx1"/>
                </a:solidFill>
                <a:latin typeface="Arial" charset="0"/>
                <a:cs typeface="Arial" charset="0"/>
              </a:rPr>
              <a:t>основных направлений бюджетной и налоговой политики Костино-Быстрянского сельского поселения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1600" b="1">
                <a:solidFill>
                  <a:schemeClr val="tx1"/>
                </a:solidFill>
                <a:latin typeface="Arial" charset="0"/>
                <a:cs typeface="Arial" charset="0"/>
              </a:rPr>
              <a:t>на 2022-2024 годы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827088" y="1973263"/>
            <a:ext cx="1587" cy="3911600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828675" y="3071813"/>
            <a:ext cx="528638" cy="0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827088" y="4502150"/>
            <a:ext cx="530225" cy="0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5652121" y="1988840"/>
            <a:ext cx="3312368" cy="17259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76200">
            <a:solidFill>
              <a:schemeClr val="accent2">
                <a:lumMod val="50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>
                <a:solidFill>
                  <a:schemeClr val="tx1"/>
                </a:solidFill>
                <a:latin typeface="Verdana" pitchFamily="34" charset="0"/>
                <a:cs typeface="Arial" charset="0"/>
              </a:rPr>
              <a:t>с учетом действующего бюджетного и налогового законодательства Российской Федерации и Ростовской области</a:t>
            </a:r>
            <a:endParaRPr lang="ru-RU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548933" y="3992567"/>
            <a:ext cx="3312368" cy="209279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76200">
            <a:solidFill>
              <a:schemeClr val="accent2">
                <a:lumMod val="50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>
                <a:solidFill>
                  <a:schemeClr val="tx1"/>
                </a:solidFill>
                <a:latin typeface="Verdana" pitchFamily="34" charset="0"/>
                <a:cs typeface="Arial" charset="0"/>
              </a:rPr>
              <a:t>прогнозных данных, представленных главными администраторами доходов местного бюджета, рассчитанных в соответствии с Методиками прогнозирования поступлений</a:t>
            </a:r>
            <a:endParaRPr lang="ru-RU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5292725" y="2060575"/>
            <a:ext cx="1588" cy="3910013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5292725" y="3144838"/>
            <a:ext cx="358775" cy="0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5294313" y="4572000"/>
            <a:ext cx="357187" cy="0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6852" y="250803"/>
            <a:ext cx="8640961" cy="138499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Планирование налоговых и неналоговых доходов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188913"/>
            <a:ext cx="8786813" cy="6480175"/>
          </a:xfrm>
        </p:spPr>
        <p:txBody>
          <a:bodyPr/>
          <a:lstStyle/>
          <a:p>
            <a:pPr marL="0" indent="542925" algn="just" eaLnBrk="1" hangingPunct="1">
              <a:buFont typeface="Georgia" pitchFamily="18" charset="0"/>
              <a:buNone/>
            </a:pPr>
            <a:endParaRPr lang="ru-RU" altLang="ru-RU" sz="2100" b="1" smtClean="0">
              <a:solidFill>
                <a:srgbClr val="0033CC"/>
              </a:solidFill>
              <a:latin typeface="Times New Roman" pitchFamily="18" charset="0"/>
            </a:endParaRPr>
          </a:p>
          <a:p>
            <a:pPr marL="0" indent="542925" algn="just" eaLnBrk="1" hangingPunct="1">
              <a:buFont typeface="Georgia" pitchFamily="18" charset="0"/>
              <a:buNone/>
            </a:pPr>
            <a:endParaRPr lang="ru-RU" altLang="ru-RU" sz="2100" b="1" smtClean="0">
              <a:solidFill>
                <a:srgbClr val="0033CC"/>
              </a:solidFill>
              <a:latin typeface="Times New Roman" pitchFamily="18" charset="0"/>
            </a:endParaRPr>
          </a:p>
        </p:txBody>
      </p:sp>
      <p:grpSp>
        <p:nvGrpSpPr>
          <p:cNvPr id="26626" name="AutoShape 6"/>
          <p:cNvGrpSpPr>
            <a:grpSpLocks/>
          </p:cNvGrpSpPr>
          <p:nvPr/>
        </p:nvGrpSpPr>
        <p:grpSpPr bwMode="auto">
          <a:xfrm>
            <a:off x="2339975" y="319088"/>
            <a:ext cx="4681538" cy="388937"/>
            <a:chOff x="1233" y="-197"/>
            <a:chExt cx="3291" cy="1324"/>
          </a:xfrm>
        </p:grpSpPr>
        <p:pic>
          <p:nvPicPr>
            <p:cNvPr id="26648" name="AutoShape 6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33" y="-197"/>
              <a:ext cx="3291" cy="1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49" name="Text Box 23"/>
            <p:cNvSpPr txBox="1">
              <a:spLocks noChangeArrowheads="1"/>
            </p:cNvSpPr>
            <p:nvPr/>
          </p:nvSpPr>
          <p:spPr bwMode="auto">
            <a:xfrm>
              <a:off x="1311" y="85"/>
              <a:ext cx="3138" cy="759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altLang="ru-RU" sz="2000" b="1" i="1">
                  <a:latin typeface="Times New Roman" pitchFamily="18" charset="0"/>
                </a:rPr>
                <a:t>Межбюджетные трансферты</a:t>
              </a:r>
            </a:p>
          </p:txBody>
        </p:sp>
      </p:grpSp>
      <p:sp>
        <p:nvSpPr>
          <p:cNvPr id="7171" name="AutoShape 7"/>
          <p:cNvSpPr>
            <a:spLocks noChangeArrowheads="1"/>
          </p:cNvSpPr>
          <p:nvPr/>
        </p:nvSpPr>
        <p:spPr bwMode="auto">
          <a:xfrm>
            <a:off x="699127" y="885240"/>
            <a:ext cx="1838801" cy="4776007"/>
          </a:xfrm>
          <a:prstGeom prst="flowChartAlternateProcess">
            <a:avLst/>
          </a:prstGeom>
          <a:solidFill>
            <a:srgbClr val="CCFFCC">
              <a:alpha val="7411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300" smtClean="0">
              <a:latin typeface="Times New Roman" pitchFamily="18" charset="0"/>
              <a:cs typeface="+mn-cs"/>
            </a:endParaRPr>
          </a:p>
        </p:txBody>
      </p:sp>
      <p:sp>
        <p:nvSpPr>
          <p:cNvPr id="7172" name="AutoShape 8"/>
          <p:cNvSpPr>
            <a:spLocks noChangeArrowheads="1"/>
          </p:cNvSpPr>
          <p:nvPr/>
        </p:nvSpPr>
        <p:spPr bwMode="auto">
          <a:xfrm>
            <a:off x="2693211" y="865071"/>
            <a:ext cx="1843212" cy="4796175"/>
          </a:xfrm>
          <a:prstGeom prst="flowChartAlternateProcess">
            <a:avLst/>
          </a:prstGeom>
          <a:solidFill>
            <a:srgbClr val="CCFFCC">
              <a:alpha val="7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300" smtClean="0">
              <a:latin typeface="Times New Roman" pitchFamily="18" charset="0"/>
              <a:cs typeface="+mn-cs"/>
            </a:endParaRPr>
          </a:p>
        </p:txBody>
      </p:sp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4729506" y="885239"/>
            <a:ext cx="1910302" cy="4776007"/>
          </a:xfrm>
          <a:prstGeom prst="flowChartAlternateProcess">
            <a:avLst/>
          </a:prstGeom>
          <a:solidFill>
            <a:srgbClr val="CCFFCC">
              <a:alpha val="7411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300" smtClean="0">
              <a:latin typeface="Times New Roman" pitchFamily="18" charset="0"/>
              <a:cs typeface="+mn-cs"/>
            </a:endParaRPr>
          </a:p>
        </p:txBody>
      </p:sp>
      <p:sp>
        <p:nvSpPr>
          <p:cNvPr id="26636" name="Text Box 36"/>
          <p:cNvSpPr txBox="1">
            <a:spLocks noChangeArrowheads="1"/>
          </p:cNvSpPr>
          <p:nvPr/>
        </p:nvSpPr>
        <p:spPr bwMode="auto">
          <a:xfrm>
            <a:off x="684213" y="1412875"/>
            <a:ext cx="19431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900"/>
          </a:p>
        </p:txBody>
      </p:sp>
      <p:sp>
        <p:nvSpPr>
          <p:cNvPr id="26637" name="Text Box 40"/>
          <p:cNvSpPr txBox="1">
            <a:spLocks noChangeArrowheads="1"/>
          </p:cNvSpPr>
          <p:nvPr/>
        </p:nvSpPr>
        <p:spPr bwMode="auto">
          <a:xfrm>
            <a:off x="823913" y="989013"/>
            <a:ext cx="15843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>
                <a:latin typeface="Times New Roman" pitchFamily="18" charset="0"/>
              </a:rPr>
              <a:t>Дотации </a:t>
            </a:r>
          </a:p>
          <a:p>
            <a:r>
              <a:rPr lang="ru-RU" altLang="ru-RU" sz="1400" b="1">
                <a:latin typeface="Times New Roman" pitchFamily="18" charset="0"/>
              </a:rPr>
              <a:t>(</a:t>
            </a:r>
            <a:r>
              <a:rPr lang="ru-RU" altLang="ru-RU" sz="1400" b="1" i="1">
                <a:latin typeface="Times New Roman" pitchFamily="18" charset="0"/>
              </a:rPr>
              <a:t>от лат. «</a:t>
            </a:r>
            <a:r>
              <a:rPr lang="en-US" altLang="ru-RU" sz="1400" b="1" i="1">
                <a:latin typeface="Times New Roman" pitchFamily="18" charset="0"/>
              </a:rPr>
              <a:t>Dotatio</a:t>
            </a:r>
            <a:r>
              <a:rPr lang="ru-RU" altLang="ru-RU" sz="1400" b="1" i="1">
                <a:latin typeface="Times New Roman" pitchFamily="18" charset="0"/>
              </a:rPr>
              <a:t>» -дар, пожертвование</a:t>
            </a:r>
            <a:r>
              <a:rPr lang="ru-RU" altLang="ru-RU" sz="1400" b="1">
                <a:latin typeface="Times New Roman" pitchFamily="18" charset="0"/>
              </a:rPr>
              <a:t>)</a:t>
            </a:r>
          </a:p>
          <a:p>
            <a:r>
              <a:rPr lang="ru-RU" altLang="ru-RU" sz="1400">
                <a:latin typeface="Times New Roman" pitchFamily="18" charset="0"/>
              </a:rPr>
              <a:t>Предоставляется без определения конкретной цели их использования</a:t>
            </a:r>
          </a:p>
        </p:txBody>
      </p:sp>
      <p:sp>
        <p:nvSpPr>
          <p:cNvPr id="26638" name="Text Box 41"/>
          <p:cNvSpPr txBox="1">
            <a:spLocks noChangeArrowheads="1"/>
          </p:cNvSpPr>
          <p:nvPr/>
        </p:nvSpPr>
        <p:spPr bwMode="auto">
          <a:xfrm>
            <a:off x="2786063" y="887413"/>
            <a:ext cx="1657350" cy="295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>
                <a:latin typeface="Times New Roman" pitchFamily="18" charset="0"/>
              </a:rPr>
              <a:t>Субвенции </a:t>
            </a:r>
          </a:p>
          <a:p>
            <a:r>
              <a:rPr lang="ru-RU" altLang="ru-RU" sz="1400" b="1">
                <a:latin typeface="Times New Roman" pitchFamily="18" charset="0"/>
              </a:rPr>
              <a:t>(</a:t>
            </a:r>
            <a:r>
              <a:rPr lang="ru-RU" altLang="ru-RU" sz="1400" b="1" i="1">
                <a:latin typeface="Times New Roman" pitchFamily="18" charset="0"/>
              </a:rPr>
              <a:t>от лат.</a:t>
            </a:r>
            <a:r>
              <a:rPr lang="en-US" altLang="ru-RU" sz="1400" b="1" i="1">
                <a:latin typeface="Times New Roman" pitchFamily="18" charset="0"/>
              </a:rPr>
              <a:t> </a:t>
            </a:r>
            <a:r>
              <a:rPr lang="ru-RU" altLang="ru-RU" sz="1400" b="1" i="1">
                <a:latin typeface="Times New Roman" pitchFamily="18" charset="0"/>
              </a:rPr>
              <a:t>«</a:t>
            </a:r>
            <a:r>
              <a:rPr lang="en-US" altLang="ru-RU" sz="1400" b="1" i="1">
                <a:latin typeface="Times New Roman" pitchFamily="18" charset="0"/>
              </a:rPr>
              <a:t>Subvenire</a:t>
            </a:r>
            <a:r>
              <a:rPr lang="ru-RU" altLang="ru-RU" sz="1400" b="1" i="1">
                <a:latin typeface="Times New Roman" pitchFamily="18" charset="0"/>
              </a:rPr>
              <a:t>»</a:t>
            </a:r>
            <a:r>
              <a:rPr lang="en-US" altLang="ru-RU" sz="1400" b="1" i="1">
                <a:latin typeface="Times New Roman" pitchFamily="18" charset="0"/>
              </a:rPr>
              <a:t> - </a:t>
            </a:r>
            <a:r>
              <a:rPr lang="ru-RU" altLang="ru-RU" sz="1400" b="1" i="1">
                <a:latin typeface="Times New Roman" pitchFamily="18" charset="0"/>
              </a:rPr>
              <a:t>приходить на помощь</a:t>
            </a:r>
            <a:r>
              <a:rPr lang="ru-RU" altLang="ru-RU" sz="1400" b="1">
                <a:latin typeface="Times New Roman" pitchFamily="18" charset="0"/>
              </a:rPr>
              <a:t>)</a:t>
            </a:r>
          </a:p>
          <a:p>
            <a:r>
              <a:rPr lang="ru-RU" altLang="ru-RU" sz="1400">
                <a:latin typeface="Times New Roman" pitchFamily="18" charset="0"/>
              </a:rPr>
              <a:t>Предоставляются на финансирование «переданных» другим публично-правовым образованиям полномочий</a:t>
            </a:r>
          </a:p>
        </p:txBody>
      </p:sp>
      <p:sp>
        <p:nvSpPr>
          <p:cNvPr id="26639" name="Text Box 42"/>
          <p:cNvSpPr txBox="1">
            <a:spLocks noChangeArrowheads="1"/>
          </p:cNvSpPr>
          <p:nvPr/>
        </p:nvSpPr>
        <p:spPr bwMode="auto">
          <a:xfrm>
            <a:off x="4814888" y="887413"/>
            <a:ext cx="1727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>
                <a:latin typeface="Times New Roman" pitchFamily="18" charset="0"/>
              </a:rPr>
              <a:t>Субсидии </a:t>
            </a:r>
          </a:p>
          <a:p>
            <a:r>
              <a:rPr lang="ru-RU" altLang="ru-RU" sz="1400" b="1" i="1">
                <a:latin typeface="Times New Roman" pitchFamily="18" charset="0"/>
              </a:rPr>
              <a:t>(от лат. «</a:t>
            </a:r>
            <a:r>
              <a:rPr lang="en-US" altLang="ru-RU" sz="1400" b="1" i="1">
                <a:latin typeface="Times New Roman" pitchFamily="18" charset="0"/>
              </a:rPr>
              <a:t>Subsiduim</a:t>
            </a:r>
            <a:r>
              <a:rPr lang="ru-RU" altLang="ru-RU" sz="1400" b="1" i="1">
                <a:latin typeface="Times New Roman" pitchFamily="18" charset="0"/>
              </a:rPr>
              <a:t>» - поддержка)</a:t>
            </a:r>
          </a:p>
          <a:p>
            <a:r>
              <a:rPr lang="ru-RU" altLang="ru-RU" sz="1400">
                <a:latin typeface="Times New Roman" pitchFamily="18" charset="0"/>
              </a:rPr>
              <a:t>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26640" name="Line 43"/>
          <p:cNvSpPr>
            <a:spLocks noChangeShapeType="1"/>
          </p:cNvSpPr>
          <p:nvPr/>
        </p:nvSpPr>
        <p:spPr bwMode="auto">
          <a:xfrm flipH="1">
            <a:off x="2051050" y="685800"/>
            <a:ext cx="496888" cy="180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41" name="Line 44"/>
          <p:cNvSpPr>
            <a:spLocks noChangeShapeType="1"/>
          </p:cNvSpPr>
          <p:nvPr/>
        </p:nvSpPr>
        <p:spPr bwMode="auto">
          <a:xfrm flipH="1">
            <a:off x="3614738" y="700088"/>
            <a:ext cx="327025" cy="187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42" name="Line 45"/>
          <p:cNvSpPr>
            <a:spLocks noChangeShapeType="1"/>
          </p:cNvSpPr>
          <p:nvPr/>
        </p:nvSpPr>
        <p:spPr bwMode="auto">
          <a:xfrm>
            <a:off x="6659563" y="692150"/>
            <a:ext cx="5762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6830516" y="856414"/>
            <a:ext cx="2112489" cy="4804831"/>
          </a:xfrm>
          <a:prstGeom prst="flowChartAlternateProcess">
            <a:avLst/>
          </a:prstGeom>
          <a:solidFill>
            <a:srgbClr val="CCFFCC">
              <a:alpha val="7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300" smtClean="0">
              <a:latin typeface="Times New Roman" pitchFamily="18" charset="0"/>
              <a:cs typeface="+mn-cs"/>
            </a:endParaRPr>
          </a:p>
        </p:txBody>
      </p:sp>
      <p:sp>
        <p:nvSpPr>
          <p:cNvPr id="26646" name="Line 50"/>
          <p:cNvSpPr>
            <a:spLocks noChangeShapeType="1"/>
          </p:cNvSpPr>
          <p:nvPr/>
        </p:nvSpPr>
        <p:spPr bwMode="auto">
          <a:xfrm>
            <a:off x="5430838" y="685800"/>
            <a:ext cx="260350" cy="201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47" name="Text Box 51"/>
          <p:cNvSpPr txBox="1">
            <a:spLocks noChangeArrowheads="1"/>
          </p:cNvSpPr>
          <p:nvPr/>
        </p:nvSpPr>
        <p:spPr bwMode="auto">
          <a:xfrm>
            <a:off x="6915150" y="885825"/>
            <a:ext cx="197802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latin typeface="Times New Roman" pitchFamily="18" charset="0"/>
              </a:rPr>
              <a:t>Иные межбюджетные трансферты</a:t>
            </a:r>
            <a:r>
              <a:rPr lang="ru-RU" altLang="ru-RU" sz="900"/>
              <a:t> </a:t>
            </a:r>
            <a:r>
              <a:rPr lang="ru-RU" altLang="ru-RU" sz="1400" b="1" i="1">
                <a:latin typeface="Times New Roman" pitchFamily="18" charset="0"/>
              </a:rPr>
              <a:t>(Трансфе́рт от лат. «Transfero»-переношу,перемещаю)</a:t>
            </a:r>
            <a:r>
              <a:rPr lang="ru-RU" altLang="ru-RU" sz="1400" b="1"/>
              <a:t> </a:t>
            </a:r>
            <a:r>
              <a:rPr lang="ru-RU" altLang="ru-RU" sz="1400">
                <a:latin typeface="Times New Roman" pitchFamily="18" charset="0"/>
              </a:rPr>
              <a:t>Предоставляются на осуществление части полномочий по решению вопросов местного значения в соответствии с заключенными соглашениями</a:t>
            </a:r>
            <a:endParaRPr lang="ru-RU" altLang="ru-RU" sz="9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Шары">
  <a:themeElements>
    <a:clrScheme name="1_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1_Шары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2555</TotalTime>
  <Words>1237</Words>
  <Application>Microsoft Office PowerPoint</Application>
  <PresentationFormat>Экран (4:3)</PresentationFormat>
  <Paragraphs>206</Paragraphs>
  <Slides>17</Slides>
  <Notes>0</Notes>
  <HiddenSlides>2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31" baseType="lpstr">
      <vt:lpstr>Arial</vt:lpstr>
      <vt:lpstr>Calibri</vt:lpstr>
      <vt:lpstr>Constantia</vt:lpstr>
      <vt:lpstr>Franklin Gothic Book</vt:lpstr>
      <vt:lpstr>Georgia</vt:lpstr>
      <vt:lpstr>Times New Roman</vt:lpstr>
      <vt:lpstr>Trebuchet MS</vt:lpstr>
      <vt:lpstr>Verdana</vt:lpstr>
      <vt:lpstr>Wingdings</vt:lpstr>
      <vt:lpstr>Wingdings 2</vt:lpstr>
      <vt:lpstr>Шары</vt:lpstr>
      <vt:lpstr>Воздушный поток</vt:lpstr>
      <vt:lpstr>1_Шары</vt:lpstr>
      <vt:lpstr>Лист</vt:lpstr>
      <vt:lpstr>Презентация PowerPoint</vt:lpstr>
      <vt:lpstr>Что такое бюджет?</vt:lpstr>
      <vt:lpstr>Презентация PowerPoint</vt:lpstr>
      <vt:lpstr>Презентация PowerPoint</vt:lpstr>
      <vt:lpstr>Презентация PowerPoint</vt:lpstr>
      <vt:lpstr> Показатели бюджета Костино-Быстрянского сельского поселения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Пользователь</cp:lastModifiedBy>
  <cp:revision>388</cp:revision>
  <cp:lastPrinted>2014-05-13T11:35:02Z</cp:lastPrinted>
  <dcterms:created xsi:type="dcterms:W3CDTF">2014-05-12T16:47:43Z</dcterms:created>
  <dcterms:modified xsi:type="dcterms:W3CDTF">2022-01-25T12:27:39Z</dcterms:modified>
</cp:coreProperties>
</file>