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8"/>
  </p:notesMasterIdLst>
  <p:sldIdLst>
    <p:sldId id="256" r:id="rId2"/>
    <p:sldId id="304" r:id="rId3"/>
    <p:sldId id="305" r:id="rId4"/>
    <p:sldId id="293" r:id="rId5"/>
    <p:sldId id="295" r:id="rId6"/>
    <p:sldId id="298" r:id="rId7"/>
    <p:sldId id="306" r:id="rId8"/>
    <p:sldId id="302" r:id="rId9"/>
    <p:sldId id="303" r:id="rId10"/>
    <p:sldId id="308" r:id="rId11"/>
    <p:sldId id="309" r:id="rId12"/>
    <p:sldId id="311" r:id="rId13"/>
    <p:sldId id="312" r:id="rId14"/>
    <p:sldId id="314" r:id="rId15"/>
    <p:sldId id="315" r:id="rId16"/>
    <p:sldId id="26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916" autoAdjust="0"/>
  </p:normalViewPr>
  <p:slideViewPr>
    <p:cSldViewPr>
      <p:cViewPr>
        <p:scale>
          <a:sx n="70" d="100"/>
          <a:sy n="70" d="100"/>
        </p:scale>
        <p:origin x="-1062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59423A-8219-48CF-8700-08E838B2DEC3}" type="datetimeFigureOut">
              <a:rPr lang="ru-RU"/>
              <a:pPr>
                <a:defRPr/>
              </a:pPr>
              <a:t>22.09.2017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CD812D-4264-4181-A65B-A60ADB550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EC7A4-5376-4148-A267-FC7667B412D2}" type="datetimeFigureOut">
              <a:rPr lang="ru-RU"/>
              <a:pPr>
                <a:defRPr/>
              </a:pPr>
              <a:t>22.09.2017</a:t>
            </a:fld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AEE5B-F2ED-4841-8E5C-10CA4558F84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139FF-5FAE-41B8-9BEF-E4CD97771B81}" type="datetimeFigureOut">
              <a:rPr lang="ru-RU"/>
              <a:pPr>
                <a:defRPr/>
              </a:pPr>
              <a:t>22.09.2017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B3DCE-9A70-4023-B21F-9C23EC53DD4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C1161-06F3-4B75-825F-FE41F0704CF3}" type="datetimeFigureOut">
              <a:rPr lang="ru-RU"/>
              <a:pPr>
                <a:defRPr/>
              </a:pPr>
              <a:t>22.09.2017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F9D56-0933-4FCE-8919-6EE48BA90B6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5902B-B542-4308-B4D2-CD3AFABFCEED}" type="datetimeFigureOut">
              <a:rPr lang="ru-RU"/>
              <a:pPr>
                <a:defRPr/>
              </a:pPr>
              <a:t>22.09.2017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D9DBE-2B5C-453B-BBB5-D0E500AB286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5F33A-BC04-4AAE-8B9F-DD1EF8D08865}" type="datetimeFigureOut">
              <a:rPr lang="ru-RU"/>
              <a:pPr>
                <a:defRPr/>
              </a:pPr>
              <a:t>22.09.2017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609DA-02EF-4F07-9BCB-41D7C085841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3E3C-934C-4ED0-9A16-6A090F9D4222}" type="datetimeFigureOut">
              <a:rPr lang="ru-RU"/>
              <a:pPr>
                <a:defRPr/>
              </a:pPr>
              <a:t>22.09.2017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3626C-C639-4739-81F9-19EBCEFA239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10A0A-2C5F-402D-BE48-22D487478256}" type="datetimeFigureOut">
              <a:rPr lang="ru-RU"/>
              <a:pPr>
                <a:defRPr/>
              </a:pPr>
              <a:t>22.09.2017</a:t>
            </a:fld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DDE2C-CAEF-4F89-B9B1-83B2F105DCD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9F46E-E32B-49C5-9148-C057CF16C32B}" type="datetimeFigureOut">
              <a:rPr lang="ru-RU"/>
              <a:pPr>
                <a:defRPr/>
              </a:pPr>
              <a:t>22.09.2017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799B-6DBB-4A88-BFF4-67E9F5A4FC5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80F66-9B80-4A7F-933E-DF6980765951}" type="datetimeFigureOut">
              <a:rPr lang="ru-RU"/>
              <a:pPr>
                <a:defRPr/>
              </a:pPr>
              <a:t>22.09.2017</a:t>
            </a:fld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D319D-6BC4-42BF-A9FA-4D45569BF02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8D16A-E40E-4A70-8CDF-A353418116CB}" type="datetimeFigureOut">
              <a:rPr lang="ru-RU"/>
              <a:pPr>
                <a:defRPr/>
              </a:pPr>
              <a:t>22.09.2017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87F33-AB30-4691-93AD-9BE966BF052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5AACB-49AA-40BB-AF94-9A8D2DC37303}" type="datetimeFigureOut">
              <a:rPr lang="ru-RU"/>
              <a:pPr>
                <a:defRPr/>
              </a:pPr>
              <a:t>22.09.2017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7A77A-AE04-4168-B7F0-243DA9BFEA1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fld id="{7ACCA658-3988-4142-B7A5-57B6047BFF19}" type="datetimeFigureOut">
              <a:rPr lang="ru-RU"/>
              <a:pPr>
                <a:defRPr/>
              </a:pPr>
              <a:t>22.09.2017</a:t>
            </a:fld>
            <a:endParaRPr lang="ru-RU" alt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17BEB5D9-9278-4BB5-A451-4FBE93B494B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409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AppData/Local/Microsoft/Windows/Temporary%20Internet%20Files/Content.IE5/JI3Z47YK/&#1087;&#1088;&#1086;&#1075;&#1088;&#1072;&#1084;&#1084;&#1099;/&#1076;&#1086;&#1089;&#1090;&#1091;&#1087;&#1085;&#1072;&#1103;%20&#1089;&#1088;&#1077;&#1076;&#1072;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188" y="1916113"/>
            <a:ext cx="7408862" cy="2160587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altLang="ru-RU" sz="3600" b="1" u="sng" smtClean="0">
                <a:solidFill>
                  <a:schemeClr val="tx2"/>
                </a:solidFill>
                <a:latin typeface="Times New Roman" pitchFamily="18" charset="0"/>
              </a:rPr>
              <a:t>подготовлен на основании проекта решения</a:t>
            </a: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altLang="ru-RU" sz="2900" b="1" smtClean="0">
                <a:solidFill>
                  <a:schemeClr val="tx2"/>
                </a:solidFill>
                <a:latin typeface="Times New Roman" pitchFamily="18" charset="0"/>
              </a:rPr>
              <a:t>Собрания депутатов Костино-Быстрянского сельского поселения «О бюджете Костино-Быстрянского сельского поселения Морозовского района на 2016год»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900" b="1" smtClean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9878" y="905545"/>
            <a:ext cx="842493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Бюджет для граждан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563938" y="4365625"/>
            <a:ext cx="5580062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ru-RU" altLang="ru-RU" sz="1400" b="1">
                <a:solidFill>
                  <a:srgbClr val="404040"/>
                </a:solidFill>
              </a:rPr>
              <a:t>Бюджет для граждан</a:t>
            </a:r>
            <a:r>
              <a:rPr lang="ru-RU" altLang="ru-RU" sz="1400">
                <a:solidFill>
                  <a:srgbClr val="404040"/>
                </a:solidFill>
              </a:rPr>
              <a:t> - это 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программы, публичные слушания и другая информация для граждан.</a:t>
            </a:r>
            <a:r>
              <a:rPr lang="ru-RU" altLang="ru-RU" sz="1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591332"/>
            <a:ext cx="8280920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в сфере национальной безопасности и правоохранительной деятельности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625" name="Group 25"/>
          <p:cNvGraphicFramePr>
            <a:graphicFrameLocks noGrp="1"/>
          </p:cNvGraphicFramePr>
          <p:nvPr/>
        </p:nvGraphicFramePr>
        <p:xfrm>
          <a:off x="1439863" y="3068638"/>
          <a:ext cx="6445250" cy="3565525"/>
        </p:xfrm>
        <a:graphic>
          <a:graphicData uri="http://schemas.openxmlformats.org/drawingml/2006/table">
            <a:tbl>
              <a:tblPr/>
              <a:tblGrid>
                <a:gridCol w="5229225"/>
                <a:gridCol w="1216025"/>
              </a:tblGrid>
              <a:tr h="852488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91432" marR="91432"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2016 год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marL="91432" marR="91432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595438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 техногенного характера, гражданская оборона (противоклещевая обработка, страхование ГТС)</a:t>
                      </a:r>
                    </a:p>
                  </a:txBody>
                  <a:tcPr marL="91432" marR="91432"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91432" marR="91432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пожарной безопасности (создание минерализированных полос)</a:t>
                      </a:r>
                    </a:p>
                  </a:txBody>
                  <a:tcPr marL="91432" marR="91432"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91432" marR="91432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расходы </a:t>
                      </a:r>
                    </a:p>
                  </a:txBody>
                  <a:tcPr marL="91432" marR="91432"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</a:p>
                  </a:txBody>
                  <a:tcPr marL="91432" marR="91432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23573" name="Picture 6" descr="i (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557338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4" name="Прямоугольник 2"/>
          <p:cNvSpPr>
            <a:spLocks noChangeArrowheads="1"/>
          </p:cNvSpPr>
          <p:nvPr/>
        </p:nvSpPr>
        <p:spPr bwMode="auto">
          <a:xfrm>
            <a:off x="2916238" y="1700213"/>
            <a:ext cx="58324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latin typeface="Trebuchet MS" pitchFamily="34" charset="0"/>
              </a:rPr>
              <a:t>Объем расходов местного  бюджета по разделу «Национальная безопасность и правоохранительная деятельность»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260648"/>
            <a:ext cx="8712968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Расходы бюджета на культуру, кинематографию</a:t>
            </a:r>
          </a:p>
        </p:txBody>
      </p:sp>
      <p:sp>
        <p:nvSpPr>
          <p:cNvPr id="24580" name="Прямоугольник 4"/>
          <p:cNvSpPr>
            <a:spLocks noChangeArrowheads="1"/>
          </p:cNvSpPr>
          <p:nvPr/>
        </p:nvSpPr>
        <p:spPr bwMode="auto">
          <a:xfrm>
            <a:off x="179388" y="1125538"/>
            <a:ext cx="8964612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endParaRPr lang="ru-RU" altLang="ru-RU" sz="1600">
              <a:latin typeface="Trebuchet MS" pitchFamily="34" charset="0"/>
            </a:endParaRPr>
          </a:p>
          <a:p>
            <a:pPr marL="342900" indent="-342900" algn="ctr"/>
            <a:r>
              <a:rPr lang="ru-RU" altLang="ru-RU" sz="1600">
                <a:latin typeface="Trebuchet MS" pitchFamily="34" charset="0"/>
              </a:rPr>
              <a:t>За счет средств бюджета Костино-Быстрянского сельского поселения Морозовского района учреждения культуры оказывают населению сельского поселения муниципальные услуги</a:t>
            </a:r>
            <a:r>
              <a:rPr lang="ru-RU" altLang="ru-RU" sz="1600">
                <a:latin typeface="Constantia" pitchFamily="18" charset="0"/>
              </a:rPr>
              <a:t> по организации досуга и приобщения жителей муниципального образования к творчеству, культурному развитию и самообразованию</a:t>
            </a:r>
            <a:r>
              <a:rPr lang="ru-RU" altLang="ru-RU" sz="1600"/>
              <a:t> </a:t>
            </a:r>
            <a:r>
              <a:rPr lang="ru-RU" altLang="ru-RU" sz="1600">
                <a:latin typeface="Constantia" pitchFamily="18" charset="0"/>
              </a:rPr>
              <a:t>и  по организации библиотечного обслуживания. </a:t>
            </a:r>
          </a:p>
          <a:p>
            <a:pPr marL="342900" indent="-342900" algn="ctr"/>
            <a:endParaRPr lang="ru-RU" altLang="ru-RU" sz="1600">
              <a:latin typeface="Constantia" pitchFamily="18" charset="0"/>
            </a:endParaRPr>
          </a:p>
          <a:p>
            <a:pPr marL="342900" indent="-342900" algn="ctr"/>
            <a:r>
              <a:rPr lang="ru-RU" altLang="ru-RU" sz="1600">
                <a:latin typeface="Constantia" pitchFamily="18" charset="0"/>
              </a:rPr>
              <a:t>Выполнение функций осуществляется бюджетными учреждениями :</a:t>
            </a:r>
          </a:p>
          <a:p>
            <a:pPr marL="342900" indent="-342900" algn="ctr"/>
            <a:r>
              <a:rPr lang="ru-RU" altLang="ru-RU" sz="1600">
                <a:latin typeface="Constantia" pitchFamily="18" charset="0"/>
              </a:rPr>
              <a:t> МБУК «Костино-Быстр</a:t>
            </a:r>
            <a:r>
              <a:rPr lang="ru-RU" altLang="ru-RU" sz="1600"/>
              <a:t>я</a:t>
            </a:r>
            <a:r>
              <a:rPr lang="ru-RU" altLang="ru-RU" sz="1600">
                <a:latin typeface="Constantia" pitchFamily="18" charset="0"/>
              </a:rPr>
              <a:t>нский СДК» и МБУК «Костино-Быстрянская библиотека» </a:t>
            </a:r>
          </a:p>
          <a:p>
            <a:pPr marL="342900" indent="-342900" algn="ctr"/>
            <a:endParaRPr lang="ru-RU" altLang="ru-RU" sz="1600">
              <a:latin typeface="Constantia" pitchFamily="18" charset="0"/>
            </a:endParaRPr>
          </a:p>
          <a:p>
            <a:pPr marL="342900" indent="-342900" algn="ctr"/>
            <a:r>
              <a:rPr lang="ru-RU" altLang="ru-RU" sz="1600">
                <a:latin typeface="Trebuchet MS" pitchFamily="34" charset="0"/>
              </a:rPr>
              <a:t>Общий объем расходов по разделу «Культура и кинематография» составил: </a:t>
            </a:r>
          </a:p>
          <a:p>
            <a:pPr marL="342900" indent="-342900" algn="ctr"/>
            <a:endParaRPr lang="ru-RU" altLang="ru-RU" sz="1600">
              <a:latin typeface="Trebuchet MS" pitchFamily="34" charset="0"/>
            </a:endParaRPr>
          </a:p>
          <a:p>
            <a:pPr marL="342900" indent="-342900" algn="ctr"/>
            <a:endParaRPr lang="ru-RU" altLang="ru-RU" sz="1600" b="1">
              <a:solidFill>
                <a:srgbClr val="FF0000"/>
              </a:solidFill>
              <a:latin typeface="Trebuchet MS" pitchFamily="34" charset="0"/>
            </a:endParaRPr>
          </a:p>
          <a:p>
            <a:pPr marL="342900" indent="-342900" algn="ctr"/>
            <a:r>
              <a:rPr lang="ru-RU" altLang="ru-RU" sz="1600" b="1">
                <a:solidFill>
                  <a:srgbClr val="FF0000"/>
                </a:solidFill>
                <a:latin typeface="Trebuchet MS" pitchFamily="34" charset="0"/>
              </a:rPr>
              <a:t>  </a:t>
            </a:r>
          </a:p>
          <a:p>
            <a:pPr marL="342900" indent="-342900" algn="ctr"/>
            <a:endParaRPr lang="ru-RU" altLang="ru-RU" sz="1600" b="1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26644" name="Group 20"/>
          <p:cNvGraphicFramePr>
            <a:graphicFrameLocks noGrp="1"/>
          </p:cNvGraphicFramePr>
          <p:nvPr/>
        </p:nvGraphicFramePr>
        <p:xfrm>
          <a:off x="755650" y="3860800"/>
          <a:ext cx="8137525" cy="838200"/>
        </p:xfrm>
        <a:graphic>
          <a:graphicData uri="http://schemas.openxmlformats.org/drawingml/2006/table">
            <a:tbl>
              <a:tblPr/>
              <a:tblGrid>
                <a:gridCol w="8137525"/>
              </a:tblGrid>
              <a:tr h="287338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2016 год </a:t>
                      </a:r>
                    </a:p>
                  </a:txBody>
                  <a:tcPr marL="91439" marR="9143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2 430,0 </a:t>
                      </a:r>
                      <a:r>
                        <a:rPr kumimoji="0" lang="ru-RU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marL="91439" marR="9143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648" name="Group 24"/>
          <p:cNvGraphicFramePr>
            <a:graphicFrameLocks noGrp="1"/>
          </p:cNvGraphicFramePr>
          <p:nvPr/>
        </p:nvGraphicFramePr>
        <p:xfrm>
          <a:off x="0" y="5229225"/>
          <a:ext cx="9144000" cy="143986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439863">
                <a:tc>
                  <a:txBody>
                    <a:bodyPr/>
                    <a:lstStyle/>
                    <a:p>
                      <a:pPr marL="460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 2016 году</a:t>
                      </a:r>
                    </a:p>
                    <a:p>
                      <a:pPr marL="460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проведение спортивных мероприятий в области физической культуры и спорта предусмотрены средства в размере 10,0 тыс. рублей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289223"/>
            <a:ext cx="8525072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Дорожный фонд</a:t>
            </a:r>
          </a:p>
        </p:txBody>
      </p:sp>
      <p:sp>
        <p:nvSpPr>
          <p:cNvPr id="3" name="Скругленный прямоугольник 1"/>
          <p:cNvSpPr/>
          <p:nvPr/>
        </p:nvSpPr>
        <p:spPr>
          <a:xfrm>
            <a:off x="251520" y="289223"/>
            <a:ext cx="8712968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Constantia" pitchFamily="18" charset="0"/>
              </a:rPr>
              <a:t>Расходы на общегосударственные вопросы</a:t>
            </a:r>
          </a:p>
        </p:txBody>
      </p:sp>
      <p:sp>
        <p:nvSpPr>
          <p:cNvPr id="25607" name="Прямоугольник 3"/>
          <p:cNvSpPr>
            <a:spLocks noChangeArrowheads="1"/>
          </p:cNvSpPr>
          <p:nvPr/>
        </p:nvSpPr>
        <p:spPr bwMode="auto">
          <a:xfrm>
            <a:off x="2916238" y="1479550"/>
            <a:ext cx="57705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i="1">
                <a:latin typeface="Trebuchet MS" pitchFamily="34" charset="0"/>
              </a:rPr>
              <a:t>Оплата расходов по всем общегосударственным вопросам</a:t>
            </a:r>
          </a:p>
          <a:p>
            <a:pPr algn="ctr"/>
            <a:endParaRPr lang="ru-RU" altLang="ru-RU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25636" name="Group 36"/>
          <p:cNvGraphicFramePr>
            <a:graphicFrameLocks noGrp="1"/>
          </p:cNvGraphicFramePr>
          <p:nvPr/>
        </p:nvGraphicFramePr>
        <p:xfrm>
          <a:off x="468313" y="2349500"/>
          <a:ext cx="7848600" cy="4292600"/>
        </p:xfrm>
        <a:graphic>
          <a:graphicData uri="http://schemas.openxmlformats.org/drawingml/2006/table">
            <a:tbl>
              <a:tblPr/>
              <a:tblGrid>
                <a:gridCol w="4608512"/>
                <a:gridCol w="3240088"/>
              </a:tblGrid>
              <a:tr h="561975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2016 год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(тыс. рублей)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Функционирование высшего должностного лица субъекта Российской Федерации и муниципального образования </a:t>
                      </a: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784,3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3132,2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Резервные фонды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5,0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Другие общегосударственные вопросы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227,2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25628" name="Picture 2" descr="C:\Documents and Settings\user\Local Settings\Temporary Internet Files\Content.IE5\L7VV42U1\MM90017827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25538"/>
            <a:ext cx="244792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289223"/>
            <a:ext cx="8712968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Constantia" pitchFamily="18" charset="0"/>
              </a:rPr>
              <a:t>Расходы на дорожное хозяйство (дорожные фонды)</a:t>
            </a:r>
          </a:p>
        </p:txBody>
      </p:sp>
      <p:sp>
        <p:nvSpPr>
          <p:cNvPr id="26628" name="Прямоугольник 3"/>
          <p:cNvSpPr>
            <a:spLocks noChangeArrowheads="1"/>
          </p:cNvSpPr>
          <p:nvPr/>
        </p:nvSpPr>
        <p:spPr bwMode="auto">
          <a:xfrm>
            <a:off x="1331913" y="1196975"/>
            <a:ext cx="6443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i="1">
                <a:latin typeface="Trebuchet MS" pitchFamily="34" charset="0"/>
              </a:rPr>
              <a:t>Расходы на содержание автомобильных дорог общего пользования местного значения</a:t>
            </a:r>
            <a:r>
              <a:rPr lang="ru-RU" altLang="ru-RU" b="1" i="1"/>
              <a:t> в 2016 году</a:t>
            </a:r>
          </a:p>
        </p:txBody>
      </p:sp>
      <p:graphicFrame>
        <p:nvGraphicFramePr>
          <p:cNvPr id="28690" name="Group 18"/>
          <p:cNvGraphicFramePr>
            <a:graphicFrameLocks noGrp="1"/>
          </p:cNvGraphicFramePr>
          <p:nvPr/>
        </p:nvGraphicFramePr>
        <p:xfrm>
          <a:off x="468313" y="2205038"/>
          <a:ext cx="6624637" cy="1792287"/>
        </p:xfrm>
        <a:graphic>
          <a:graphicData uri="http://schemas.openxmlformats.org/drawingml/2006/table">
            <a:tbl>
              <a:tblPr/>
              <a:tblGrid>
                <a:gridCol w="4140200"/>
                <a:gridCol w="2484437"/>
              </a:tblGrid>
              <a:tr h="785813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2016 год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(тыс. рублей)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Содержание  и  ремонт автомобильных дорог общего пользования </a:t>
                      </a: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1 126,6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26640" name="Picture 49" descr="http://voznesensksp.ru/Upload/Images/Gallery/Big/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724400"/>
            <a:ext cx="38163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10800000" flipV="1">
            <a:off x="530920" y="1157929"/>
            <a:ext cx="8272536" cy="22456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</a:rPr>
              <a:t>Расходы на софинансирование расходов по разработке проектно-сметной документации объектов газификации в рамках подпрограммы </a:t>
            </a:r>
          </a:p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</a:rPr>
              <a:t> «Устойчивое развитие сельской территории Костино-Быстрянского сельского </a:t>
            </a:r>
          </a:p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</a:rPr>
              <a:t> поселения на 2014-2017 годы и на период до 2020 года» </a:t>
            </a:r>
          </a:p>
        </p:txBody>
      </p:sp>
      <p:graphicFrame>
        <p:nvGraphicFramePr>
          <p:cNvPr id="30733" name="Group 13"/>
          <p:cNvGraphicFramePr>
            <a:graphicFrameLocks noGrp="1"/>
          </p:cNvGraphicFramePr>
          <p:nvPr/>
        </p:nvGraphicFramePr>
        <p:xfrm>
          <a:off x="1331913" y="4148138"/>
          <a:ext cx="5903912" cy="1255712"/>
        </p:xfrm>
        <a:graphic>
          <a:graphicData uri="http://schemas.openxmlformats.org/drawingml/2006/table">
            <a:tbl>
              <a:tblPr/>
              <a:tblGrid>
                <a:gridCol w="5903912"/>
              </a:tblGrid>
              <a:tr h="420688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2016 год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(тыс. рублей)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80,0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548680"/>
            <a:ext cx="8344544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Расходы бюджета на национальную оборону</a:t>
            </a:r>
            <a:endParaRPr lang="ru-RU" sz="2400" dirty="0" smtClean="0">
              <a:latin typeface="Constantia" pitchFamily="18" charset="0"/>
            </a:endParaRPr>
          </a:p>
        </p:txBody>
      </p:sp>
      <p:sp>
        <p:nvSpPr>
          <p:cNvPr id="28676" name="Прямоугольник 6"/>
          <p:cNvSpPr>
            <a:spLocks noChangeArrowheads="1"/>
          </p:cNvSpPr>
          <p:nvPr/>
        </p:nvSpPr>
        <p:spPr bwMode="auto">
          <a:xfrm>
            <a:off x="250825" y="1628775"/>
            <a:ext cx="84978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rebuchet MS" pitchFamily="34" charset="0"/>
              </a:rPr>
              <a:t>Осуществление первичного воинского учета на территориях, где отсутствуют военные комиссариаты в рамках непрограммных расходов органов местного самоуправления</a:t>
            </a:r>
          </a:p>
          <a:p>
            <a:pPr algn="ctr"/>
            <a:r>
              <a:rPr lang="ru-RU" altLang="ru-RU" b="1">
                <a:latin typeface="Trebuchet MS" pitchFamily="34" charset="0"/>
              </a:rPr>
              <a:t>(содержание 1 работника ВУС)</a:t>
            </a:r>
            <a:endParaRPr lang="ru-RU" altLang="ru-RU" b="1" i="1">
              <a:latin typeface="Trebuchet MS" pitchFamily="34" charset="0"/>
            </a:endParaRPr>
          </a:p>
        </p:txBody>
      </p:sp>
      <p:graphicFrame>
        <p:nvGraphicFramePr>
          <p:cNvPr id="32783" name="Group 15"/>
          <p:cNvGraphicFramePr>
            <a:graphicFrameLocks noGrp="1"/>
          </p:cNvGraphicFramePr>
          <p:nvPr/>
        </p:nvGraphicFramePr>
        <p:xfrm>
          <a:off x="900113" y="3500438"/>
          <a:ext cx="4751387" cy="1728787"/>
        </p:xfrm>
        <a:graphic>
          <a:graphicData uri="http://schemas.openxmlformats.org/drawingml/2006/table">
            <a:tbl>
              <a:tblPr/>
              <a:tblGrid>
                <a:gridCol w="4751387"/>
              </a:tblGrid>
              <a:tr h="971550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2016 год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(тыс. рублей)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174,8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28685" name="Picture 40" descr="C:\Documents and Settings\user\Local Settings\Temporary Internet Files\Content.IE5\H8WNTCQU\2302-0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3500438"/>
            <a:ext cx="29527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55650" y="765175"/>
            <a:ext cx="7848600" cy="5761038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Text Box 6"/>
          <p:cNvSpPr txBox="1">
            <a:spLocks noChangeArrowheads="1"/>
          </p:cNvSpPr>
          <p:nvPr/>
        </p:nvSpPr>
        <p:spPr bwMode="auto">
          <a:xfrm>
            <a:off x="198438" y="2636838"/>
            <a:ext cx="856773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42925" algn="ctr">
              <a:spcBef>
                <a:spcPct val="50000"/>
              </a:spcBef>
            </a:pPr>
            <a:r>
              <a:rPr lang="ru-RU" altLang="ru-RU" b="1" i="1" u="sng">
                <a:latin typeface="Times New Roman" pitchFamily="18" charset="0"/>
              </a:rPr>
              <a:t>Информация для контактов</a:t>
            </a:r>
          </a:p>
          <a:p>
            <a:pPr indent="542925" algn="ctr"/>
            <a:endParaRPr lang="ru-RU" altLang="ru-RU" b="1" i="1">
              <a:latin typeface="Times New Roman" pitchFamily="18" charset="0"/>
            </a:endParaRP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Администрация Костино-Быстрянского сельского  поселения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Адрес: ул. Котельникова, 74 х.Костино-Быстрянский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Морозовский  район, Ростовская  обл., 347203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тел. /факс (886384) 3-47-49</a:t>
            </a:r>
          </a:p>
          <a:p>
            <a:pPr indent="542925" algn="ctr"/>
            <a:r>
              <a:rPr lang="en-US" altLang="ru-RU" b="1" i="1">
                <a:latin typeface="Times New Roman" pitchFamily="18" charset="0"/>
              </a:rPr>
              <a:t>e-mail:sp2</a:t>
            </a:r>
            <a:r>
              <a:rPr lang="ru-RU" altLang="ru-RU" b="1" i="1">
                <a:latin typeface="Times New Roman" pitchFamily="18" charset="0"/>
              </a:rPr>
              <a:t>4254@</a:t>
            </a:r>
            <a:r>
              <a:rPr lang="en-US" altLang="ru-RU" b="1" i="1">
                <a:latin typeface="Times New Roman" pitchFamily="18" charset="0"/>
              </a:rPr>
              <a:t>donpac</a:t>
            </a:r>
            <a:r>
              <a:rPr lang="ru-RU" altLang="ru-RU" b="1" i="1">
                <a:latin typeface="Times New Roman" pitchFamily="18" charset="0"/>
              </a:rPr>
              <a:t>. ru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График работы :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с 8:00 до 16:00 перерыв с 12:00 до 13:00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Выходной суббота, воскресенье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pic>
        <p:nvPicPr>
          <p:cNvPr id="15362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1536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10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10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10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10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15367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15369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15370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15371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15372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15373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15374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ДЕФИЦИТ 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(расходы больше доходов)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 sz="130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>
              <a:spcBef>
                <a:spcPct val="50000"/>
              </a:spcBef>
            </a:pPr>
            <a:endParaRPr lang="ru-RU" altLang="ru-RU" sz="1300">
              <a:latin typeface="Times New Roman" pitchFamily="18" charset="0"/>
            </a:endParaRPr>
          </a:p>
        </p:txBody>
      </p:sp>
      <p:sp>
        <p:nvSpPr>
          <p:cNvPr id="15375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15376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ПРОФИЦИТ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(доходы больше расходов)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 sz="130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2100" b="1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2100" b="1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16386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16408" name="AutoShape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9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  <a:cs typeface="+mn-cs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  <a:cs typeface="+mn-cs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  <a:cs typeface="+mn-cs"/>
            </a:endParaRPr>
          </a:p>
        </p:txBody>
      </p:sp>
      <p:sp>
        <p:nvSpPr>
          <p:cNvPr id="16396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16397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Дотации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 «</a:t>
            </a:r>
            <a:r>
              <a:rPr lang="en-US" altLang="ru-RU" sz="1400" b="1" i="1">
                <a:latin typeface="Times New Roman" pitchFamily="18" charset="0"/>
              </a:rPr>
              <a:t>Dotatio</a:t>
            </a:r>
            <a:r>
              <a:rPr lang="ru-RU" altLang="ru-RU" sz="1400" b="1" i="1">
                <a:latin typeface="Times New Roman" pitchFamily="18" charset="0"/>
              </a:rPr>
              <a:t>» -дар, пожертвование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16398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Субвенции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</a:t>
            </a:r>
            <a:r>
              <a:rPr lang="en-US" altLang="ru-RU" sz="1400" b="1" i="1">
                <a:latin typeface="Times New Roman" pitchFamily="18" charset="0"/>
              </a:rPr>
              <a:t> </a:t>
            </a:r>
            <a:r>
              <a:rPr lang="ru-RU" altLang="ru-RU" sz="1400" b="1" i="1">
                <a:latin typeface="Times New Roman" pitchFamily="18" charset="0"/>
              </a:rPr>
              <a:t>«</a:t>
            </a:r>
            <a:r>
              <a:rPr lang="en-US" altLang="ru-RU" sz="1400" b="1" i="1">
                <a:latin typeface="Times New Roman" pitchFamily="18" charset="0"/>
              </a:rPr>
              <a:t>Subvenire</a:t>
            </a:r>
            <a:r>
              <a:rPr lang="ru-RU" altLang="ru-RU" sz="1400" b="1" i="1">
                <a:latin typeface="Times New Roman" pitchFamily="18" charset="0"/>
              </a:rPr>
              <a:t>»</a:t>
            </a:r>
            <a:r>
              <a:rPr lang="en-US" altLang="ru-RU" sz="1400" b="1" i="1">
                <a:latin typeface="Times New Roman" pitchFamily="18" charset="0"/>
              </a:rPr>
              <a:t> - </a:t>
            </a:r>
            <a:r>
              <a:rPr lang="ru-RU" altLang="ru-RU" sz="1400" b="1" i="1">
                <a:latin typeface="Times New Roman" pitchFamily="18" charset="0"/>
              </a:rPr>
              <a:t>приходить на помощь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16399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Субсидии </a:t>
            </a:r>
          </a:p>
          <a:p>
            <a:r>
              <a:rPr lang="ru-RU" altLang="ru-RU" sz="1400" b="1" i="1">
                <a:latin typeface="Times New Roman" pitchFamily="18" charset="0"/>
              </a:rPr>
              <a:t>(от лат. «</a:t>
            </a:r>
            <a:r>
              <a:rPr lang="en-US" altLang="ru-RU" sz="1400" b="1" i="1">
                <a:latin typeface="Times New Roman" pitchFamily="18" charset="0"/>
              </a:rPr>
              <a:t>Subsiduim</a:t>
            </a:r>
            <a:r>
              <a:rPr lang="ru-RU" altLang="ru-RU" sz="1400" b="1" i="1">
                <a:latin typeface="Times New Roman" pitchFamily="18" charset="0"/>
              </a:rPr>
              <a:t>» - поддержка)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16400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  <a:cs typeface="+mn-cs"/>
            </a:endParaRPr>
          </a:p>
        </p:txBody>
      </p:sp>
      <p:sp>
        <p:nvSpPr>
          <p:cNvPr id="16406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7" name="Text Box 51"/>
          <p:cNvSpPr txBox="1">
            <a:spLocks noChangeArrowheads="1"/>
          </p:cNvSpPr>
          <p:nvPr/>
        </p:nvSpPr>
        <p:spPr bwMode="auto">
          <a:xfrm>
            <a:off x="6915150" y="885825"/>
            <a:ext cx="19780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/>
              <a:t> </a:t>
            </a:r>
            <a:r>
              <a:rPr lang="ru-RU" altLang="ru-RU" sz="1400" b="1" i="1">
                <a:latin typeface="Times New Roman" pitchFamily="18" charset="0"/>
              </a:rPr>
              <a:t>(Трансфе́рт от лат. «Transfero»-переношу,перемещаю)</a:t>
            </a:r>
            <a:r>
              <a:rPr lang="ru-RU" altLang="ru-RU" sz="1400" b="1"/>
              <a:t> </a:t>
            </a:r>
            <a:r>
              <a:rPr lang="ru-RU" altLang="ru-RU" sz="140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788" y="1557338"/>
            <a:ext cx="3475037" cy="8731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Показатели проекта бюджета Костино-Быстрянского сельского поселения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94263" y="1557338"/>
            <a:ext cx="2701925" cy="873125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4048" y="4986574"/>
            <a:ext cx="2592288" cy="746682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-200,0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8788" y="2759075"/>
            <a:ext cx="3475037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788" y="3716338"/>
            <a:ext cx="3475037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788" y="4986338"/>
            <a:ext cx="3475037" cy="5857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Дефицит(-), Профицит(+),                 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5005388" y="2759075"/>
            <a:ext cx="2592387" cy="650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7740,4</a:t>
            </a: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5005388" y="3716338"/>
            <a:ext cx="2592387" cy="650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7 940,2</a:t>
            </a: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>
            <a:spLocks noChangeArrowheads="1"/>
          </p:cNvSpPr>
          <p:nvPr/>
        </p:nvSpPr>
        <p:spPr bwMode="auto">
          <a:xfrm rot="-5400000">
            <a:off x="3635375" y="3573463"/>
            <a:ext cx="1735137" cy="2936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 algn="ctr">
            <a:solidFill>
              <a:srgbClr val="1C2B68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6488" y="2008188"/>
            <a:ext cx="1504950" cy="419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2850" y="2193925"/>
            <a:ext cx="1504950" cy="417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71775" y="1412875"/>
            <a:ext cx="3398838" cy="1241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7 740,4</a:t>
            </a:r>
          </a:p>
          <a:p>
            <a:pPr algn="ctr">
              <a:defRPr/>
            </a:pP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81738" y="2801938"/>
            <a:ext cx="2251075" cy="925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>
              <a:defRPr/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88,9 тыс.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3225800" y="4568825"/>
            <a:ext cx="2563813" cy="923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>
              <a:defRPr/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4184,9 тыс. руб.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323850" y="2924175"/>
            <a:ext cx="2663825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доходы 3466,6 тыс. руб.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28650" y="188641"/>
            <a:ext cx="7886700" cy="504056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000" b="1" kern="1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b="1" kern="1200" dirty="0"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/>
          <p:nvPr/>
        </p:nvSpPr>
        <p:spPr>
          <a:xfrm>
            <a:off x="1619250" y="4292600"/>
            <a:ext cx="5735638" cy="2165350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bIns="684000"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межбюджетные трансферты, передаваемые бюджетам поселений 163,0 тыс. рублей</a:t>
            </a:r>
            <a:endParaRPr lang="ru-RU" sz="160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447675" y="1504950"/>
            <a:ext cx="3524250" cy="3340100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 anchorCtr="1"/>
          <a:lstStyle/>
          <a:p>
            <a:pPr algn="ctr"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бюджетам поселений  на осуществление первичного воинского учета на территориях, где отсутствуют военные комиссариаты</a:t>
            </a:r>
          </a:p>
          <a:p>
            <a:pPr algn="ctr"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174,8 тыс. рублей</a:t>
            </a: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5001876" y="1235127"/>
            <a:ext cx="3192601" cy="3717952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 поселений на выполнение передаваемых полномочий субъектов Российской Федерации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0,2 т.р.</a:t>
            </a:r>
          </a:p>
        </p:txBody>
      </p:sp>
      <p:sp>
        <p:nvSpPr>
          <p:cNvPr id="7" name="Овал 6"/>
          <p:cNvSpPr/>
          <p:nvPr/>
        </p:nvSpPr>
        <p:spPr>
          <a:xfrm>
            <a:off x="3867448" y="3301326"/>
            <a:ext cx="1164401" cy="92336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4184,9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627313" y="620713"/>
            <a:ext cx="3805237" cy="2566987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44000" bIns="0"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rebuchet MS" pitchFamily="34" charset="0"/>
            </a:endParaRPr>
          </a:p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 на выравнивание бюджетной обеспеченности 3846,9 тыс. рублей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400" b="1" kern="1200" dirty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</a:rPr>
              <a:t>Классификация расходов бюджета по разделам</a:t>
            </a:r>
          </a:p>
        </p:txBody>
      </p:sp>
      <p:pic>
        <p:nvPicPr>
          <p:cNvPr id="20482" name="Picture 7" descr="Физ-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9" descr="ЖК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0700" y="981075"/>
            <a:ext cx="719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2" descr="Культур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981075"/>
            <a:ext cx="72231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4" descr="нац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7" descr="Общегос-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9" descr="Соц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Text Box 21"/>
          <p:cNvSpPr txBox="1">
            <a:spLocks noChangeArrowheads="1"/>
          </p:cNvSpPr>
          <p:nvPr/>
        </p:nvSpPr>
        <p:spPr bwMode="auto">
          <a:xfrm>
            <a:off x="0" y="2349500"/>
            <a:ext cx="1258888" cy="5778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Общегосударст-венные вопросы</a:t>
            </a:r>
          </a:p>
        </p:txBody>
      </p:sp>
      <p:sp>
        <p:nvSpPr>
          <p:cNvPr id="20490" name="Text Box 26"/>
          <p:cNvSpPr txBox="1">
            <a:spLocks noChangeArrowheads="1"/>
          </p:cNvSpPr>
          <p:nvPr/>
        </p:nvSpPr>
        <p:spPr bwMode="auto">
          <a:xfrm>
            <a:off x="1476375" y="2349500"/>
            <a:ext cx="1511300" cy="7302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1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2" name="Text Box 33"/>
          <p:cNvSpPr txBox="1">
            <a:spLocks noChangeArrowheads="1"/>
          </p:cNvSpPr>
          <p:nvPr/>
        </p:nvSpPr>
        <p:spPr bwMode="auto">
          <a:xfrm>
            <a:off x="2881313" y="1758950"/>
            <a:ext cx="1077912" cy="55403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0493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4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5" name="Line 38"/>
          <p:cNvSpPr>
            <a:spLocks noChangeShapeType="1"/>
          </p:cNvSpPr>
          <p:nvPr/>
        </p:nvSpPr>
        <p:spPr bwMode="auto">
          <a:xfrm>
            <a:off x="4787900" y="5899150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6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8100" cy="41592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Культура</a:t>
            </a:r>
            <a:r>
              <a:rPr lang="ru-RU" altLang="ru-RU" sz="900" b="1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497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8" name="Text Box 42"/>
          <p:cNvSpPr txBox="1">
            <a:spLocks noChangeArrowheads="1"/>
          </p:cNvSpPr>
          <p:nvPr/>
        </p:nvSpPr>
        <p:spPr bwMode="auto">
          <a:xfrm>
            <a:off x="5580063" y="2492375"/>
            <a:ext cx="1511300" cy="48577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Национальная экономика</a:t>
            </a:r>
          </a:p>
        </p:txBody>
      </p:sp>
      <p:sp>
        <p:nvSpPr>
          <p:cNvPr id="20499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4037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0500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1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latin typeface="Times New Roman" pitchFamily="18" charset="0"/>
                <a:cs typeface="+mn-cs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/>
          <a:p>
            <a:pPr>
              <a:tabLst>
                <a:tab pos="177800" algn="l"/>
              </a:tabLst>
              <a:defRPr/>
            </a:pPr>
            <a:r>
              <a:rPr lang="ru-RU" altLang="ru-RU" sz="1400" b="1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tabLst>
                <a:tab pos="177800" algn="l"/>
              </a:tabLst>
              <a:defRPr/>
            </a:pPr>
            <a:r>
              <a:rPr lang="ru-RU" altLang="ru-RU" sz="1400" b="1">
                <a:latin typeface="Times New Roman" pitchFamily="18" charset="0"/>
              </a:rPr>
              <a:t>в том числе, выделяются:</a:t>
            </a:r>
          </a:p>
          <a:p>
            <a:pPr>
              <a:tabLst>
                <a:tab pos="177800" algn="l"/>
              </a:tabLst>
              <a:defRPr/>
            </a:pPr>
            <a:r>
              <a:rPr lang="ru-RU" altLang="ru-RU" sz="1400" b="1">
                <a:latin typeface="Times New Roman" pitchFamily="18" charset="0"/>
              </a:rPr>
              <a:t>коммунальное хозяйство; </a:t>
            </a:r>
          </a:p>
          <a:p>
            <a:pPr>
              <a:buFontTx/>
              <a:buChar char="-"/>
              <a:tabLst>
                <a:tab pos="177800" algn="l"/>
              </a:tabLst>
              <a:defRPr/>
            </a:pPr>
            <a:r>
              <a:rPr lang="ru-RU" altLang="ru-RU" sz="1400" b="1">
                <a:latin typeface="Times New Roman" pitchFamily="18" charset="0"/>
              </a:rPr>
              <a:t> благоустройство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smtClean="0">
                <a:latin typeface="Times New Roman" pitchFamily="18" charset="0"/>
                <a:cs typeface="+mn-cs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 smtClean="0">
              <a:latin typeface="Times New Roman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smtClean="0">
                <a:latin typeface="Times New Roman" pitchFamily="18" charset="0"/>
                <a:cs typeface="+mn-cs"/>
              </a:rPr>
              <a:t>    </a:t>
            </a:r>
          </a:p>
        </p:txBody>
      </p:sp>
      <p:pic>
        <p:nvPicPr>
          <p:cNvPr id="20511" name="Picture 6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2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3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0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Национальная оборона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288" y="115888"/>
            <a:ext cx="8280400" cy="915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Костино-Быстрянского сельского поселения Морозовского района, формируемые в рамках муниципальных программ Костино-Быстрянского сельского поселения , и непрограммные расходы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0" tIns="0" rIns="0" bIns="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507" name="TextBox 11"/>
          <p:cNvSpPr txBox="1">
            <a:spLocks noChangeArrowheads="1"/>
          </p:cNvSpPr>
          <p:nvPr/>
        </p:nvSpPr>
        <p:spPr bwMode="auto">
          <a:xfrm>
            <a:off x="1687513" y="5162550"/>
            <a:ext cx="7058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Костино-Быстрянского сельского поселения</a:t>
            </a: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1511" name="Прямоугольник 21"/>
          <p:cNvSpPr>
            <a:spLocks noChangeArrowheads="1"/>
          </p:cNvSpPr>
          <p:nvPr/>
        </p:nvSpPr>
        <p:spPr bwMode="auto">
          <a:xfrm>
            <a:off x="1687513" y="6067425"/>
            <a:ext cx="61928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непрограммные расходы</a:t>
            </a:r>
          </a:p>
        </p:txBody>
      </p:sp>
      <p:sp>
        <p:nvSpPr>
          <p:cNvPr id="21512" name="TextBox 14"/>
          <p:cNvSpPr txBox="1">
            <a:spLocks noChangeArrowheads="1"/>
          </p:cNvSpPr>
          <p:nvPr/>
        </p:nvSpPr>
        <p:spPr bwMode="auto">
          <a:xfrm>
            <a:off x="5651500" y="4857750"/>
            <a:ext cx="299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2016 год</a:t>
            </a:r>
          </a:p>
        </p:txBody>
      </p:sp>
      <p:grpSp>
        <p:nvGrpSpPr>
          <p:cNvPr id="21513" name="Группа 1"/>
          <p:cNvGrpSpPr>
            <a:grpSpLocks/>
          </p:cNvGrpSpPr>
          <p:nvPr/>
        </p:nvGrpSpPr>
        <p:grpSpPr bwMode="auto">
          <a:xfrm>
            <a:off x="3132138" y="1484313"/>
            <a:ext cx="3489325" cy="3082925"/>
            <a:chOff x="1012352" y="1935696"/>
            <a:chExt cx="2343967" cy="2304248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9972" tIns="271721" rIns="629947" bIns="27172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6975,9 тыс. рублей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406982" y="3335020"/>
              <a:ext cx="949337" cy="904924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444091" tIns="164946" rIns="218520" bIns="164944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>
                  <a:latin typeface="Times New Roman" pitchFamily="18" charset="0"/>
                  <a:cs typeface="Times New Roman" pitchFamily="18" charset="0"/>
                </a:rPr>
                <a:t>964,3 тыс. рублей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900" y="1290638"/>
            <a:ext cx="2052638" cy="1274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0938" y="1290638"/>
            <a:ext cx="1976437" cy="1274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туризма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24663" y="1290638"/>
            <a:ext cx="1976437" cy="1274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населения Костино-Быстрянского сельского поселения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95513" y="2852738"/>
            <a:ext cx="1976437" cy="1052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32363" y="2852738"/>
            <a:ext cx="1976437" cy="10144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транспортной системы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0825" y="4149725"/>
            <a:ext cx="1976438" cy="10445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и развитие энергетики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1268413"/>
            <a:ext cx="2016125" cy="12969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84438" y="4164013"/>
            <a:ext cx="6316662" cy="10445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 финансами и создание условий для  эффективного управления муниципальными финансами</a:t>
            </a:r>
          </a:p>
        </p:txBody>
      </p:sp>
      <p:graphicFrame>
        <p:nvGraphicFramePr>
          <p:cNvPr id="23568" name="Group 16"/>
          <p:cNvGraphicFramePr>
            <a:graphicFrameLocks noGrp="1"/>
          </p:cNvGraphicFramePr>
          <p:nvPr/>
        </p:nvGraphicFramePr>
        <p:xfrm>
          <a:off x="1908175" y="404813"/>
          <a:ext cx="5327650" cy="884237"/>
        </p:xfrm>
        <a:graphic>
          <a:graphicData uri="http://schemas.openxmlformats.org/drawingml/2006/table">
            <a:tbl>
              <a:tblPr/>
              <a:tblGrid>
                <a:gridCol w="5327650"/>
              </a:tblGrid>
              <a:tr h="431800">
                <a:tc>
                  <a:txBody>
                    <a:bodyPr/>
                    <a:lstStyle/>
                    <a:p>
                      <a:pPr marL="460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МУНИЦИПАЛЬНЫЕ ПРОГРАММЫ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2067</TotalTime>
  <Words>725</Words>
  <Application>Microsoft Office PowerPoint</Application>
  <PresentationFormat>Экран (4:3)</PresentationFormat>
  <Paragraphs>149</Paragraphs>
  <Slides>16</Slides>
  <Notes>0</Notes>
  <HiddenSlides>3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Garamond</vt:lpstr>
      <vt:lpstr>Wingdings</vt:lpstr>
      <vt:lpstr>Calibri</vt:lpstr>
      <vt:lpstr>Times New Roman</vt:lpstr>
      <vt:lpstr>Georgia</vt:lpstr>
      <vt:lpstr>Trebuchet MS</vt:lpstr>
      <vt:lpstr>Wingdings 2</vt:lpstr>
      <vt:lpstr>Constantia</vt:lpstr>
      <vt:lpstr>Край</vt:lpstr>
      <vt:lpstr>Край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284</cp:revision>
  <cp:lastPrinted>2014-05-13T11:35:02Z</cp:lastPrinted>
  <dcterms:created xsi:type="dcterms:W3CDTF">2014-05-12T16:47:43Z</dcterms:created>
  <dcterms:modified xsi:type="dcterms:W3CDTF">2017-09-22T13:20:13Z</dcterms:modified>
</cp:coreProperties>
</file>