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8" r:id="rId12"/>
    <p:sldId id="264" r:id="rId13"/>
    <p:sldId id="30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072DDE-BC89-41DE-AB16-8076B5D97CEB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983509-4430-4071-A288-60C02BEB7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доходы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6869-6EA9-418A-8E96-CB3E03EF9B51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B60B-2272-4FBC-8E65-6773663D6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5A7A-9F68-412C-A412-448E76FCEBB5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AFAC-B117-4268-AD8C-3E3EDC382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D550-8626-4CB8-B2EF-997E4F4A9B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8AE-0028-41BF-AE90-83D28ABA7C67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ABB5-C7F8-4443-833D-2EFBFFFCE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3FFA-CFAD-4BF5-8FC9-A342BCECD15D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D8F1-DB03-4C2F-8C64-EEF0A7C2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06D1-21B4-49EE-B49B-A26682295FD4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25DA-1DEB-4FF8-850A-705831DA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6639-9D2A-4916-A579-6A306929D930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FF14-D1FA-4719-9AF0-FC89D248B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276B6-5D60-4EF5-8CED-24AA83DA5935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8795-A661-4A7F-A265-4B7BB886F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036B-454E-4C85-AA06-66AFEC24121E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BC2F2-FA9F-4C5F-B4D4-C8F2D9181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288B-99C2-44B3-9DC4-E3E7922D87AF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C24E-43EC-41AA-84AE-41BC4FB33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2ECC-9AC6-4C67-8312-B235B17D226D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4C9A-E539-446F-BB34-39CC5124F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AD6980-C086-4A92-AE7B-ED5C3561E469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FE674-0339-40AC-958D-B0ED6C250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6" r:id="rId8"/>
    <p:sldLayoutId id="2147483683" r:id="rId9"/>
    <p:sldLayoutId id="2147483684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Downloads/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924175"/>
            <a:ext cx="6400800" cy="12319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Проект                                                                          бюджета Костино-Быстрянского  сельского поселения Морозовского района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на 2022 год и плановый период 2023 и 2024 годов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44753" y="309949"/>
            <a:ext cx="8467109" cy="556122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4578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981075"/>
            <a:ext cx="7556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778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4586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80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4587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Text Box 33"/>
          <p:cNvSpPr txBox="1">
            <a:spLocks noChangeArrowheads="1"/>
          </p:cNvSpPr>
          <p:nvPr/>
        </p:nvSpPr>
        <p:spPr bwMode="auto">
          <a:xfrm>
            <a:off x="2881313" y="1744663"/>
            <a:ext cx="1403350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4589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4592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Text Box 42"/>
          <p:cNvSpPr txBox="1">
            <a:spLocks noChangeArrowheads="1"/>
          </p:cNvSpPr>
          <p:nvPr/>
        </p:nvSpPr>
        <p:spPr bwMode="auto">
          <a:xfrm>
            <a:off x="5940425" y="2492375"/>
            <a:ext cx="1150938" cy="461963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4594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4595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Например, в составе раздела «Жилищно-коммунальное хозяйство»,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в том числе, выделяются: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коммунальное хозяйство;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smtClean="0">
                <a:latin typeface="Times New Roman" pitchFamily="18" charset="0"/>
                <a:cs typeface="+mn-cs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smtClean="0"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mtClean="0">
                <a:latin typeface="Times New Roman" pitchFamily="18" charset="0"/>
                <a:cs typeface="+mn-cs"/>
              </a:rPr>
              <a:t>    </a:t>
            </a:r>
          </a:p>
        </p:txBody>
      </p:sp>
      <p:pic>
        <p:nvPicPr>
          <p:cNvPr id="24606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7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8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поселения, и непрограммные расходы на 2022 год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03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5607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grpSp>
        <p:nvGrpSpPr>
          <p:cNvPr id="25608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10 139,6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225,8 тыс. рублей</a:t>
              </a:r>
            </a:p>
          </p:txBody>
        </p:sp>
      </p:grp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0" y="1700213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Общая сумма расходов – 10365,4 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338" y="620713"/>
            <a:ext cx="8856662" cy="5761037"/>
          </a:xfrm>
        </p:spPr>
        <p:txBody>
          <a:bodyPr/>
          <a:lstStyle/>
          <a:p>
            <a:pPr algn="just" eaLnBrk="1" hangingPunct="1"/>
            <a:r>
              <a:rPr lang="ru-RU" altLang="ru-RU" sz="2000" smtClean="0">
                <a:latin typeface="Times New Roman" pitchFamily="18" charset="0"/>
              </a:rPr>
              <a:t>С проектом решения Собрания депутатов Костино-Быстрянского сельского поселения «О бюджете Костино-Быстрянского сельского поселения Морозовского района на 2022 год и плановый период 2023 и 2024 годов»  </a:t>
            </a:r>
          </a:p>
          <a:p>
            <a:pPr algn="just" eaLnBrk="1" hangingPunct="1"/>
            <a:r>
              <a:rPr lang="ru-RU" altLang="ru-RU" sz="2000" smtClean="0">
                <a:latin typeface="Times New Roman" pitchFamily="18" charset="0"/>
              </a:rPr>
              <a:t>можно ознакомиться на сайте Костино-Быстрянского сельского поселения  </a:t>
            </a:r>
            <a:r>
              <a:rPr lang="en-US" altLang="ru-RU" sz="2000" smtClean="0">
                <a:latin typeface="Times New Roman" pitchFamily="18" charset="0"/>
              </a:rPr>
              <a:t>http://www. </a:t>
            </a:r>
            <a:r>
              <a:rPr lang="en-US" altLang="ru-RU" smtClean="0">
                <a:solidFill>
                  <a:srgbClr val="404040"/>
                </a:solidFill>
              </a:rPr>
              <a:t>http://k-bystrsp.ru/</a:t>
            </a:r>
            <a:r>
              <a:rPr lang="en-US" altLang="ru-RU" sz="2000" smtClean="0">
                <a:latin typeface="Times New Roman" pitchFamily="18" charset="0"/>
              </a:rPr>
              <a:t> </a:t>
            </a:r>
            <a:r>
              <a:rPr lang="ru-RU" altLang="ru-RU" sz="2000" smtClean="0">
                <a:latin typeface="Times New Roman" pitchFamily="18" charset="0"/>
              </a:rPr>
              <a:t>в разделе «Бюджет для граждан», в библиотеке Костино-Быстрянского сельского поселения</a:t>
            </a:r>
          </a:p>
          <a:p>
            <a:pPr algn="just" eaLnBrk="1" hangingPunct="1"/>
            <a:endParaRPr lang="ru-RU" sz="1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Text Box 6"/>
          <p:cNvSpPr txBox="1">
            <a:spLocks noChangeArrowheads="1"/>
          </p:cNvSpPr>
          <p:nvPr/>
        </p:nvSpPr>
        <p:spPr bwMode="auto">
          <a:xfrm>
            <a:off x="179388" y="2781300"/>
            <a:ext cx="82073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/>
            <a:r>
              <a:rPr lang="ru-RU" altLang="ru-RU" b="1" i="1" u="sng"/>
              <a:t>Информация для контактов</a:t>
            </a:r>
          </a:p>
          <a:p>
            <a:pPr indent="542925"/>
            <a:endParaRPr lang="ru-RU" altLang="ru-RU" b="1" i="1"/>
          </a:p>
          <a:p>
            <a:pPr indent="542925"/>
            <a:r>
              <a:rPr lang="ru-RU" altLang="ru-RU" b="1" i="1"/>
              <a:t>Администрация Костино-Быстрянского сельского  поселения</a:t>
            </a:r>
          </a:p>
          <a:p>
            <a:pPr indent="542925"/>
            <a:r>
              <a:rPr lang="ru-RU" altLang="ru-RU" b="1" i="1"/>
              <a:t>Адрес: ул. Котельникова, 74 х.Костино-Быстрянский</a:t>
            </a:r>
          </a:p>
          <a:p>
            <a:pPr indent="542925"/>
            <a:r>
              <a:rPr lang="ru-RU" altLang="ru-RU" b="1" i="1"/>
              <a:t>Морозовский  район, Ростовская  обл., 347203</a:t>
            </a:r>
          </a:p>
          <a:p>
            <a:pPr indent="542925"/>
            <a:r>
              <a:rPr lang="ru-RU" altLang="ru-RU" b="1" i="1"/>
              <a:t>тел. /факс (886384) 3-47-49</a:t>
            </a:r>
          </a:p>
          <a:p>
            <a:pPr indent="542925"/>
            <a:r>
              <a:rPr lang="en-US" altLang="ru-RU" b="1" i="1"/>
              <a:t>e-mail:sp2</a:t>
            </a:r>
            <a:r>
              <a:rPr lang="ru-RU" altLang="ru-RU" b="1" i="1"/>
              <a:t>4254@</a:t>
            </a:r>
            <a:r>
              <a:rPr lang="en-US" altLang="ru-RU" b="1" i="1"/>
              <a:t>donpac</a:t>
            </a:r>
            <a:r>
              <a:rPr lang="ru-RU" altLang="ru-RU" b="1" i="1"/>
              <a:t>. ru</a:t>
            </a:r>
          </a:p>
          <a:p>
            <a:pPr indent="542925"/>
            <a:r>
              <a:rPr lang="ru-RU" altLang="ru-RU" b="1" i="1"/>
              <a:t>График работы :</a:t>
            </a:r>
          </a:p>
          <a:p>
            <a:pPr indent="542925"/>
            <a:r>
              <a:rPr lang="ru-RU" altLang="ru-RU" b="1" i="1"/>
              <a:t>с 8:00 до 16:00 перерыв с 12:00 до 13:00</a:t>
            </a:r>
          </a:p>
          <a:p>
            <a:pPr indent="542925"/>
            <a:r>
              <a:rPr lang="ru-RU" altLang="ru-RU" b="1" i="1"/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1125538"/>
            <a:ext cx="2052638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0938" y="1125538"/>
            <a:ext cx="1976437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125538"/>
            <a:ext cx="1976437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коммунальными услугами населения  и  повышение уровня благоустройства территории поселения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4438" y="2759075"/>
            <a:ext cx="1933575" cy="1181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6225" y="2789238"/>
            <a:ext cx="1976438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125538"/>
            <a:ext cx="2016125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7900" y="2852738"/>
            <a:ext cx="4084638" cy="1133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 финансами</a:t>
            </a:r>
          </a:p>
        </p:txBody>
      </p:sp>
      <p:sp>
        <p:nvSpPr>
          <p:cNvPr id="3" name="Rounded Rectangle 6"/>
          <p:cNvSpPr/>
          <p:nvPr/>
        </p:nvSpPr>
        <p:spPr>
          <a:xfrm>
            <a:off x="500063" y="404813"/>
            <a:ext cx="8215312" cy="43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Муниципальные программы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сельского поселения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33375"/>
            <a:ext cx="8215312" cy="10795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650" y="2284413"/>
            <a:ext cx="2217738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6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500063" y="3214688"/>
            <a:ext cx="8215312" cy="3429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888" y="3214688"/>
            <a:ext cx="2630487" cy="3382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  <a:defRPr/>
            </a:pPr>
            <a:r>
              <a:rPr lang="ru-RU" sz="1400" b="1" smtClean="0">
                <a:solidFill>
                  <a:srgbClr val="FFFFFF"/>
                </a:solidFill>
              </a:rPr>
              <a:t>Основные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  <a:defRPr/>
            </a:pPr>
            <a:r>
              <a:rPr lang="ru-RU" sz="1400" b="1" smtClean="0">
                <a:solidFill>
                  <a:srgbClr val="FFFFFF"/>
                </a:solidFill>
              </a:rPr>
              <a:t>направления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  <a:defRPr/>
            </a:pPr>
            <a:r>
              <a:rPr lang="ru-RU" sz="1400" b="1" smtClean="0">
                <a:solidFill>
                  <a:srgbClr val="FFFFFF"/>
                </a:solidFill>
              </a:rPr>
              <a:t>бюджетной и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  <a:defRPr/>
            </a:pPr>
            <a:r>
              <a:rPr lang="ru-RU" sz="1400" b="1" smtClean="0">
                <a:solidFill>
                  <a:srgbClr val="FFFFFF"/>
                </a:solidFill>
              </a:rPr>
              <a:t>налоговой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  <a:defRPr/>
            </a:pPr>
            <a:r>
              <a:rPr lang="ru-RU" sz="1400" b="1" smtClean="0">
                <a:solidFill>
                  <a:srgbClr val="FFFFFF"/>
                </a:solidFill>
              </a:rPr>
              <a:t>политики  </a:t>
            </a:r>
            <a:r>
              <a:rPr lang="ru-RU" sz="1400" b="1" smtClean="0">
                <a:solidFill>
                  <a:srgbClr val="FFFFFF"/>
                </a:solidFill>
                <a:latin typeface="Arial" charset="0"/>
              </a:rPr>
              <a:t>Костино-Быстрянского</a:t>
            </a:r>
            <a:r>
              <a:rPr lang="ru-RU" sz="1400" b="1" smtClean="0">
                <a:solidFill>
                  <a:srgbClr val="FFFFFF"/>
                </a:solidFill>
              </a:rPr>
              <a:t> сельского поселения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0063" y="404813"/>
            <a:ext cx="8215312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cs typeface="Arial" charset="0"/>
              </a:rPr>
              <a:t>Основа формирования проекта бюджета 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сельского поселения Морозовского района: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2500" y="2327275"/>
            <a:ext cx="2159000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32150" y="3227388"/>
            <a:ext cx="2605088" cy="33464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Прогноз социально-экономического развития </a:t>
            </a:r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1400" b="1">
                <a:solidFill>
                  <a:srgbClr val="FFFFFF"/>
                </a:solidFill>
                <a:cs typeface="Arial" charset="0"/>
              </a:rPr>
              <a:t> сельского 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3214688"/>
            <a:ext cx="1928813" cy="2643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8088" y="2309813"/>
            <a:ext cx="2143125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63" y="3249613"/>
            <a:ext cx="2703512" cy="33480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Муниципальные программы</a:t>
            </a:r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 Костино-Быстрянского</a:t>
            </a:r>
          </a:p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16386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638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16391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1639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6394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16395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16396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500563" y="1916113"/>
            <a:ext cx="914400" cy="6127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17410" name="AutoShape 6"/>
          <p:cNvGrpSpPr>
            <a:grpSpLocks/>
          </p:cNvGrpSpPr>
          <p:nvPr/>
        </p:nvGrpSpPr>
        <p:grpSpPr bwMode="auto">
          <a:xfrm>
            <a:off x="2149475" y="258763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4"/>
              <a:ext cx="3138" cy="762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8500" y="885825"/>
            <a:ext cx="1839913" cy="4775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988" y="865188"/>
            <a:ext cx="1843087" cy="47958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375" y="900113"/>
            <a:ext cx="1911350" cy="462438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7414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17415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17416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2813" y="887413"/>
            <a:ext cx="1911350" cy="187801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17418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1013" y="855663"/>
            <a:ext cx="2111375" cy="480536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742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1557338"/>
            <a:ext cx="2600325" cy="8731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425" y="1571625"/>
            <a:ext cx="1585913" cy="8953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29490" y="4953912"/>
            <a:ext cx="1563879" cy="373341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788" y="2759075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788" y="3716338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788" y="4986338"/>
            <a:ext cx="2600325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7238" y="275907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10 145,4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7238" y="373062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10 145,4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6600" y="1557338"/>
            <a:ext cx="1562100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6525" y="1592263"/>
            <a:ext cx="1371600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025" y="1592263"/>
            <a:ext cx="1381125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835775" y="2759075"/>
            <a:ext cx="15636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8 166,9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1275" y="2759075"/>
            <a:ext cx="146843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8 753,0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6025" y="3716338"/>
            <a:ext cx="15636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8 753,0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4188" y="3730625"/>
            <a:ext cx="1533525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8 166,9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59268" y="4965936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" name="TextBox 21"/>
          <p:cNvSpPr txBox="1"/>
          <p:nvPr/>
        </p:nvSpPr>
        <p:spPr>
          <a:xfrm flipH="1">
            <a:off x="3203575" y="4868863"/>
            <a:ext cx="17287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-320,0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388" y="1341438"/>
            <a:ext cx="2808287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10 045,4 тыс. руб.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80975" y="4244975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194,1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180975" y="5492750"/>
            <a:ext cx="2808288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6809,7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180975" y="289083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3041,6 тыс. руб.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2138" y="1341438"/>
            <a:ext cx="2808287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8 753,0 тыс. 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325" y="1341438"/>
            <a:ext cx="280828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8 166,9 тыс. руб.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167063" y="2890838"/>
            <a:ext cx="27828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3080,3тыс. руб.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7913" y="2890838"/>
            <a:ext cx="28082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3123,9 тыс. руб.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075" y="424338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201,9 тыс. руб.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325" y="4243388"/>
            <a:ext cx="280987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209,9 тыс. руб.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141663" y="5510213"/>
            <a:ext cx="2808287" cy="925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5470,8 тыс. руб.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6183313" y="5480050"/>
            <a:ext cx="2808287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4833,1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7538" y="43608"/>
            <a:ext cx="7886700" cy="824661"/>
          </a:xfrm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369563" y="2961242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2022</a:t>
            </a:r>
            <a:r>
              <a:rPr lang="ru-RU" sz="1700">
                <a:solidFill>
                  <a:schemeClr val="tx1"/>
                </a:solidFill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3041,6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2023</a:t>
            </a:r>
            <a:r>
              <a:rPr lang="ru-RU" sz="1700">
                <a:solidFill>
                  <a:schemeClr val="tx1"/>
                </a:solidFill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3080,3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2024</a:t>
            </a:r>
            <a:r>
              <a:rPr lang="ru-RU" sz="1700">
                <a:solidFill>
                  <a:schemeClr val="tx1"/>
                </a:solidFill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3123,9</a:t>
            </a:r>
          </a:p>
          <a:p>
            <a:pPr algn="ctr"/>
            <a:endParaRPr lang="ru-RU" sz="17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59113" y="692150"/>
            <a:ext cx="3025775" cy="1785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Налог на доходы физических лиц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309,6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 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321,4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337,5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7763" y="2757488"/>
            <a:ext cx="2736850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Налог на имущество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физических лиц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409,5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 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409,5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  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409,5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51388" y="4941888"/>
            <a:ext cx="2665412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не прогнозируется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825" y="2724150"/>
            <a:ext cx="2465388" cy="1819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ЕСХН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660,8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675,8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714,7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2350" y="4941888"/>
            <a:ext cx="2686050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Земельный налог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-202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 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1662,2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13113" y="1341438"/>
            <a:ext cx="2520950" cy="158273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2022г.- 194,1 т. р.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2023г.- 201,9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.- 209,9 т. р.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51125" y="3573463"/>
            <a:ext cx="3887788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Доходы от сдачи в аренду имущества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202</a:t>
            </a:r>
            <a:r>
              <a:rPr lang="en-US" dirty="0" smtClean="0">
                <a:solidFill>
                  <a:srgbClr val="FFFFFF"/>
                </a:solidFill>
                <a:cs typeface="Arial" charset="0"/>
              </a:rPr>
              <a:t>2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г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.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 – 184,5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202</a:t>
            </a:r>
            <a:r>
              <a:rPr lang="en-US" dirty="0" smtClean="0">
                <a:solidFill>
                  <a:srgbClr val="FFFFFF"/>
                </a:solidFill>
                <a:cs typeface="Arial" charset="0"/>
              </a:rPr>
              <a:t>3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г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.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 – 191,9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202</a:t>
            </a:r>
            <a:r>
              <a:rPr lang="en-US" dirty="0" smtClean="0">
                <a:solidFill>
                  <a:srgbClr val="FFFFFF"/>
                </a:solidFill>
                <a:cs typeface="Arial" charset="0"/>
              </a:rPr>
              <a:t>4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г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.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 – 199,5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7538" y="48941"/>
            <a:ext cx="7886700" cy="50405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2394" y="713904"/>
            <a:ext cx="291867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 - 6809,7 т. р.                   2023г – 5470,8 т. р.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2024г.-4833,1 т. р.</a:t>
            </a:r>
          </a:p>
          <a:p>
            <a:pPr algn="ctr"/>
            <a:endParaRPr lang="ru-RU" sz="17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2997200"/>
            <a:ext cx="3600450" cy="261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97,1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100,7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 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0,0 т. р.</a:t>
            </a:r>
          </a:p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263" y="2997200"/>
            <a:ext cx="3744912" cy="261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– 0,2 т. р.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г. -0,2 т. р.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-0,2 т. р.</a:t>
            </a:r>
          </a:p>
        </p:txBody>
      </p:sp>
      <p:sp>
        <p:nvSpPr>
          <p:cNvPr id="2" name="Скругленный прямоугольник 7"/>
          <p:cNvSpPr/>
          <p:nvPr/>
        </p:nvSpPr>
        <p:spPr>
          <a:xfrm>
            <a:off x="5364163" y="908050"/>
            <a:ext cx="3744912" cy="1873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Дотация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–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6712,4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г. –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5369,9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г. –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4832,9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т. р.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2217</TotalTime>
  <Words>932</Words>
  <Application>Microsoft Office PowerPoint</Application>
  <PresentationFormat>Экран (4:3)</PresentationFormat>
  <Paragraphs>175</Paragraphs>
  <Slides>13</Slides>
  <Notes>1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318</cp:revision>
  <cp:lastPrinted>2016-02-15T09:49:34Z</cp:lastPrinted>
  <dcterms:created xsi:type="dcterms:W3CDTF">2014-05-12T16:47:43Z</dcterms:created>
  <dcterms:modified xsi:type="dcterms:W3CDTF">2022-01-25T12:28:51Z</dcterms:modified>
</cp:coreProperties>
</file>