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86" r:id="rId1"/>
    <p:sldMasterId id="2147484198" r:id="rId2"/>
  </p:sldMasterIdLst>
  <p:notesMasterIdLst>
    <p:notesMasterId r:id="rId22"/>
  </p:notesMasterIdLst>
  <p:sldIdLst>
    <p:sldId id="256" r:id="rId3"/>
    <p:sldId id="324" r:id="rId4"/>
    <p:sldId id="304" r:id="rId5"/>
    <p:sldId id="320" r:id="rId6"/>
    <p:sldId id="325" r:id="rId7"/>
    <p:sldId id="322" r:id="rId8"/>
    <p:sldId id="326" r:id="rId9"/>
    <p:sldId id="328" r:id="rId10"/>
    <p:sldId id="317" r:id="rId11"/>
    <p:sldId id="305" r:id="rId12"/>
    <p:sldId id="295" r:id="rId13"/>
    <p:sldId id="318" r:id="rId14"/>
    <p:sldId id="302" r:id="rId15"/>
    <p:sldId id="303" r:id="rId16"/>
    <p:sldId id="308" r:id="rId17"/>
    <p:sldId id="309" r:id="rId18"/>
    <p:sldId id="311" r:id="rId19"/>
    <p:sldId id="315" r:id="rId20"/>
    <p:sldId id="264" r:id="rId2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003300"/>
    <a:srgbClr val="FF3300"/>
    <a:srgbClr val="1003BD"/>
    <a:srgbClr val="FFFF9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2000" autoAdjust="0"/>
  </p:normalViewPr>
  <p:slideViewPr>
    <p:cSldViewPr>
      <p:cViewPr varScale="1">
        <p:scale>
          <a:sx n="103" d="100"/>
          <a:sy n="103" d="100"/>
        </p:scale>
        <p:origin x="-96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63914BB-213E-4717-A3A9-34118E884496}" type="datetimeFigureOut">
              <a:rPr lang="ru-RU"/>
              <a:pPr>
                <a:defRPr/>
              </a:pPr>
              <a:t>08.01.2019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5FEDC02-508B-4555-8EC3-44D5C841C11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805863" cy="6858000"/>
            <a:chOff x="0" y="0"/>
            <a:chExt cx="5547" cy="4320"/>
          </a:xfrm>
        </p:grpSpPr>
        <p:grpSp>
          <p:nvGrpSpPr>
            <p:cNvPr id="5" name="Group 3"/>
            <p:cNvGrpSpPr>
              <a:grpSpLocks/>
            </p:cNvGrpSpPr>
            <p:nvPr userDrawn="1"/>
          </p:nvGrpSpPr>
          <p:grpSpPr bwMode="auto">
            <a:xfrm rot="-215207">
              <a:off x="3691" y="233"/>
              <a:ext cx="1856" cy="3626"/>
              <a:chOff x="3010" y="777"/>
              <a:chExt cx="1856" cy="3626"/>
            </a:xfrm>
          </p:grpSpPr>
          <p:sp>
            <p:nvSpPr>
              <p:cNvPr id="39" name="Freeform 4"/>
              <p:cNvSpPr>
                <a:spLocks/>
              </p:cNvSpPr>
              <p:nvPr userDrawn="1"/>
            </p:nvSpPr>
            <p:spPr bwMode="ltGray">
              <a:xfrm rot="12185230" flipV="1">
                <a:off x="3533" y="777"/>
                <a:ext cx="1333" cy="1485"/>
              </a:xfrm>
              <a:custGeom>
                <a:avLst/>
                <a:gdLst/>
                <a:ahLst/>
                <a:cxnLst>
                  <a:cxn ang="0">
                    <a:pos x="16" y="370"/>
                  </a:cxn>
                  <a:cxn ang="0">
                    <a:pos x="6" y="341"/>
                  </a:cxn>
                  <a:cxn ang="0">
                    <a:pos x="0" y="289"/>
                  </a:cxn>
                  <a:cxn ang="0">
                    <a:pos x="4" y="222"/>
                  </a:cxn>
                  <a:cxn ang="0">
                    <a:pos x="25" y="151"/>
                  </a:cxn>
                  <a:cxn ang="0">
                    <a:pos x="69" y="84"/>
                  </a:cxn>
                  <a:cxn ang="0">
                    <a:pos x="142" y="31"/>
                  </a:cxn>
                  <a:cxn ang="0">
                    <a:pos x="247" y="2"/>
                  </a:cxn>
                  <a:cxn ang="0">
                    <a:pos x="380" y="9"/>
                  </a:cxn>
                  <a:cxn ang="0">
                    <a:pos x="484" y="68"/>
                  </a:cxn>
                  <a:cxn ang="0">
                    <a:pos x="554" y="165"/>
                  </a:cxn>
                  <a:cxn ang="0">
                    <a:pos x="591" y="284"/>
                  </a:cxn>
                  <a:cxn ang="0">
                    <a:pos x="595" y="409"/>
                  </a:cxn>
                  <a:cxn ang="0">
                    <a:pos x="566" y="525"/>
                  </a:cxn>
                  <a:cxn ang="0">
                    <a:pos x="507" y="615"/>
                  </a:cxn>
                  <a:cxn ang="0">
                    <a:pos x="417" y="663"/>
                  </a:cxn>
                  <a:cxn ang="0">
                    <a:pos x="389" y="659"/>
                  </a:cxn>
                  <a:cxn ang="0">
                    <a:pos x="441" y="617"/>
                  </a:cxn>
                  <a:cxn ang="0">
                    <a:pos x="482" y="544"/>
                  </a:cxn>
                  <a:cxn ang="0">
                    <a:pos x="509" y="454"/>
                  </a:cxn>
                  <a:cxn ang="0">
                    <a:pos x="520" y="355"/>
                  </a:cxn>
                  <a:cxn ang="0">
                    <a:pos x="514" y="258"/>
                  </a:cxn>
                  <a:cxn ang="0">
                    <a:pos x="485" y="174"/>
                  </a:cxn>
                  <a:cxn ang="0">
                    <a:pos x="433" y="112"/>
                  </a:cxn>
                  <a:cxn ang="0">
                    <a:pos x="341" y="75"/>
                  </a:cxn>
                  <a:cxn ang="0">
                    <a:pos x="246" y="61"/>
                  </a:cxn>
                  <a:cxn ang="0">
                    <a:pos x="174" y="71"/>
                  </a:cxn>
                  <a:cxn ang="0">
                    <a:pos x="121" y="101"/>
                  </a:cxn>
                  <a:cxn ang="0">
                    <a:pos x="84" y="149"/>
                  </a:cxn>
                  <a:cxn ang="0">
                    <a:pos x="57" y="206"/>
                  </a:cxn>
                  <a:cxn ang="0">
                    <a:pos x="40" y="272"/>
                  </a:cxn>
                  <a:cxn ang="0">
                    <a:pos x="28" y="339"/>
                  </a:cxn>
                </a:cxnLst>
                <a:rect l="0" t="0" r="r" b="b"/>
                <a:pathLst>
                  <a:path w="596" h="666">
                    <a:moveTo>
                      <a:pt x="22" y="372"/>
                    </a:moveTo>
                    <a:lnTo>
                      <a:pt x="16" y="370"/>
                    </a:lnTo>
                    <a:lnTo>
                      <a:pt x="10" y="360"/>
                    </a:lnTo>
                    <a:lnTo>
                      <a:pt x="6" y="341"/>
                    </a:lnTo>
                    <a:lnTo>
                      <a:pt x="1" y="318"/>
                    </a:lnTo>
                    <a:lnTo>
                      <a:pt x="0" y="289"/>
                    </a:lnTo>
                    <a:lnTo>
                      <a:pt x="0" y="257"/>
                    </a:lnTo>
                    <a:lnTo>
                      <a:pt x="4" y="222"/>
                    </a:lnTo>
                    <a:lnTo>
                      <a:pt x="13" y="187"/>
                    </a:lnTo>
                    <a:lnTo>
                      <a:pt x="25" y="151"/>
                    </a:lnTo>
                    <a:lnTo>
                      <a:pt x="45" y="116"/>
                    </a:lnTo>
                    <a:lnTo>
                      <a:pt x="69" y="84"/>
                    </a:lnTo>
                    <a:lnTo>
                      <a:pt x="101" y="55"/>
                    </a:lnTo>
                    <a:lnTo>
                      <a:pt x="142" y="31"/>
                    </a:lnTo>
                    <a:lnTo>
                      <a:pt x="190" y="13"/>
                    </a:lnTo>
                    <a:lnTo>
                      <a:pt x="247" y="2"/>
                    </a:lnTo>
                    <a:lnTo>
                      <a:pt x="314" y="0"/>
                    </a:lnTo>
                    <a:lnTo>
                      <a:pt x="380" y="9"/>
                    </a:lnTo>
                    <a:lnTo>
                      <a:pt x="436" y="33"/>
                    </a:lnTo>
                    <a:lnTo>
                      <a:pt x="484" y="68"/>
                    </a:lnTo>
                    <a:lnTo>
                      <a:pt x="524" y="113"/>
                    </a:lnTo>
                    <a:lnTo>
                      <a:pt x="554" y="165"/>
                    </a:lnTo>
                    <a:lnTo>
                      <a:pt x="577" y="222"/>
                    </a:lnTo>
                    <a:lnTo>
                      <a:pt x="591" y="284"/>
                    </a:lnTo>
                    <a:lnTo>
                      <a:pt x="596" y="347"/>
                    </a:lnTo>
                    <a:lnTo>
                      <a:pt x="595" y="409"/>
                    </a:lnTo>
                    <a:lnTo>
                      <a:pt x="585" y="469"/>
                    </a:lnTo>
                    <a:lnTo>
                      <a:pt x="566" y="525"/>
                    </a:lnTo>
                    <a:lnTo>
                      <a:pt x="540" y="574"/>
                    </a:lnTo>
                    <a:lnTo>
                      <a:pt x="507" y="615"/>
                    </a:lnTo>
                    <a:lnTo>
                      <a:pt x="465" y="645"/>
                    </a:lnTo>
                    <a:lnTo>
                      <a:pt x="417" y="663"/>
                    </a:lnTo>
                    <a:lnTo>
                      <a:pt x="360" y="666"/>
                    </a:lnTo>
                    <a:lnTo>
                      <a:pt x="389" y="659"/>
                    </a:lnTo>
                    <a:lnTo>
                      <a:pt x="417" y="642"/>
                    </a:lnTo>
                    <a:lnTo>
                      <a:pt x="441" y="617"/>
                    </a:lnTo>
                    <a:lnTo>
                      <a:pt x="463" y="583"/>
                    </a:lnTo>
                    <a:lnTo>
                      <a:pt x="482" y="544"/>
                    </a:lnTo>
                    <a:lnTo>
                      <a:pt x="497" y="501"/>
                    </a:lnTo>
                    <a:lnTo>
                      <a:pt x="509" y="454"/>
                    </a:lnTo>
                    <a:lnTo>
                      <a:pt x="517" y="404"/>
                    </a:lnTo>
                    <a:lnTo>
                      <a:pt x="520" y="355"/>
                    </a:lnTo>
                    <a:lnTo>
                      <a:pt x="519" y="305"/>
                    </a:lnTo>
                    <a:lnTo>
                      <a:pt x="514" y="258"/>
                    </a:lnTo>
                    <a:lnTo>
                      <a:pt x="502" y="213"/>
                    </a:lnTo>
                    <a:lnTo>
                      <a:pt x="485" y="174"/>
                    </a:lnTo>
                    <a:lnTo>
                      <a:pt x="462" y="139"/>
                    </a:lnTo>
                    <a:lnTo>
                      <a:pt x="433" y="112"/>
                    </a:lnTo>
                    <a:lnTo>
                      <a:pt x="397" y="93"/>
                    </a:lnTo>
                    <a:lnTo>
                      <a:pt x="341" y="75"/>
                    </a:lnTo>
                    <a:lnTo>
                      <a:pt x="290" y="65"/>
                    </a:lnTo>
                    <a:lnTo>
                      <a:pt x="246" y="61"/>
                    </a:lnTo>
                    <a:lnTo>
                      <a:pt x="207" y="63"/>
                    </a:lnTo>
                    <a:lnTo>
                      <a:pt x="174" y="71"/>
                    </a:lnTo>
                    <a:lnTo>
                      <a:pt x="146" y="84"/>
                    </a:lnTo>
                    <a:lnTo>
                      <a:pt x="121" y="101"/>
                    </a:lnTo>
                    <a:lnTo>
                      <a:pt x="101" y="123"/>
                    </a:lnTo>
                    <a:lnTo>
                      <a:pt x="84" y="149"/>
                    </a:lnTo>
                    <a:lnTo>
                      <a:pt x="69" y="176"/>
                    </a:lnTo>
                    <a:lnTo>
                      <a:pt x="57" y="206"/>
                    </a:lnTo>
                    <a:lnTo>
                      <a:pt x="48" y="239"/>
                    </a:lnTo>
                    <a:lnTo>
                      <a:pt x="40" y="272"/>
                    </a:lnTo>
                    <a:lnTo>
                      <a:pt x="33" y="305"/>
                    </a:lnTo>
                    <a:lnTo>
                      <a:pt x="28" y="339"/>
                    </a:lnTo>
                    <a:lnTo>
                      <a:pt x="22" y="372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0" name="Freeform 5"/>
              <p:cNvSpPr>
                <a:spLocks/>
              </p:cNvSpPr>
              <p:nvPr userDrawn="1"/>
            </p:nvSpPr>
            <p:spPr bwMode="ltGray">
              <a:xfrm rot="12185230" flipV="1">
                <a:off x="4028" y="1801"/>
                <a:ext cx="571" cy="53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5"/>
                  </a:cxn>
                  <a:cxn ang="0">
                    <a:pos x="3" y="50"/>
                  </a:cxn>
                  <a:cxn ang="0">
                    <a:pos x="6" y="75"/>
                  </a:cxn>
                  <a:cxn ang="0">
                    <a:pos x="11" y="98"/>
                  </a:cxn>
                  <a:cxn ang="0">
                    <a:pos x="18" y="119"/>
                  </a:cxn>
                  <a:cxn ang="0">
                    <a:pos x="27" y="141"/>
                  </a:cxn>
                  <a:cxn ang="0">
                    <a:pos x="38" y="161"/>
                  </a:cxn>
                  <a:cxn ang="0">
                    <a:pos x="51" y="178"/>
                  </a:cxn>
                  <a:cxn ang="0">
                    <a:pos x="67" y="194"/>
                  </a:cxn>
                  <a:cxn ang="0">
                    <a:pos x="86" y="208"/>
                  </a:cxn>
                  <a:cxn ang="0">
                    <a:pos x="106" y="219"/>
                  </a:cxn>
                  <a:cxn ang="0">
                    <a:pos x="131" y="228"/>
                  </a:cxn>
                  <a:cxn ang="0">
                    <a:pos x="158" y="234"/>
                  </a:cxn>
                  <a:cxn ang="0">
                    <a:pos x="188" y="237"/>
                  </a:cxn>
                  <a:cxn ang="0">
                    <a:pos x="220" y="236"/>
                  </a:cxn>
                  <a:cxn ang="0">
                    <a:pos x="257" y="232"/>
                  </a:cxn>
                  <a:cxn ang="0">
                    <a:pos x="224" y="227"/>
                  </a:cxn>
                  <a:cxn ang="0">
                    <a:pos x="195" y="220"/>
                  </a:cxn>
                  <a:cxn ang="0">
                    <a:pos x="170" y="212"/>
                  </a:cxn>
                  <a:cxn ang="0">
                    <a:pos x="148" y="204"/>
                  </a:cxn>
                  <a:cxn ang="0">
                    <a:pos x="128" y="193"/>
                  </a:cxn>
                  <a:cxn ang="0">
                    <a:pos x="112" y="182"/>
                  </a:cxn>
                  <a:cxn ang="0">
                    <a:pos x="97" y="169"/>
                  </a:cxn>
                  <a:cxn ang="0">
                    <a:pos x="84" y="155"/>
                  </a:cxn>
                  <a:cxn ang="0">
                    <a:pos x="72" y="141"/>
                  </a:cxn>
                  <a:cxn ang="0">
                    <a:pos x="61" y="125"/>
                  </a:cxn>
                  <a:cxn ang="0">
                    <a:pos x="52" y="107"/>
                  </a:cxn>
                  <a:cxn ang="0">
                    <a:pos x="43" y="88"/>
                  </a:cxn>
                  <a:cxn ang="0">
                    <a:pos x="33" y="69"/>
                  </a:cxn>
                  <a:cxn ang="0">
                    <a:pos x="23" y="47"/>
                  </a:cxn>
                  <a:cxn ang="0">
                    <a:pos x="12" y="24"/>
                  </a:cxn>
                  <a:cxn ang="0">
                    <a:pos x="0" y="0"/>
                  </a:cxn>
                </a:cxnLst>
                <a:rect l="0" t="0" r="r" b="b"/>
                <a:pathLst>
                  <a:path w="257" h="237">
                    <a:moveTo>
                      <a:pt x="0" y="0"/>
                    </a:moveTo>
                    <a:lnTo>
                      <a:pt x="0" y="25"/>
                    </a:lnTo>
                    <a:lnTo>
                      <a:pt x="3" y="50"/>
                    </a:lnTo>
                    <a:lnTo>
                      <a:pt x="6" y="75"/>
                    </a:lnTo>
                    <a:lnTo>
                      <a:pt x="11" y="98"/>
                    </a:lnTo>
                    <a:lnTo>
                      <a:pt x="18" y="119"/>
                    </a:lnTo>
                    <a:lnTo>
                      <a:pt x="27" y="141"/>
                    </a:lnTo>
                    <a:lnTo>
                      <a:pt x="38" y="161"/>
                    </a:lnTo>
                    <a:lnTo>
                      <a:pt x="51" y="178"/>
                    </a:lnTo>
                    <a:lnTo>
                      <a:pt x="67" y="194"/>
                    </a:lnTo>
                    <a:lnTo>
                      <a:pt x="86" y="208"/>
                    </a:lnTo>
                    <a:lnTo>
                      <a:pt x="106" y="219"/>
                    </a:lnTo>
                    <a:lnTo>
                      <a:pt x="131" y="228"/>
                    </a:lnTo>
                    <a:lnTo>
                      <a:pt x="158" y="234"/>
                    </a:lnTo>
                    <a:lnTo>
                      <a:pt x="188" y="237"/>
                    </a:lnTo>
                    <a:lnTo>
                      <a:pt x="220" y="236"/>
                    </a:lnTo>
                    <a:lnTo>
                      <a:pt x="257" y="232"/>
                    </a:lnTo>
                    <a:lnTo>
                      <a:pt x="224" y="227"/>
                    </a:lnTo>
                    <a:lnTo>
                      <a:pt x="195" y="220"/>
                    </a:lnTo>
                    <a:lnTo>
                      <a:pt x="170" y="212"/>
                    </a:lnTo>
                    <a:lnTo>
                      <a:pt x="148" y="204"/>
                    </a:lnTo>
                    <a:lnTo>
                      <a:pt x="128" y="193"/>
                    </a:lnTo>
                    <a:lnTo>
                      <a:pt x="112" y="182"/>
                    </a:lnTo>
                    <a:lnTo>
                      <a:pt x="97" y="169"/>
                    </a:lnTo>
                    <a:lnTo>
                      <a:pt x="84" y="155"/>
                    </a:lnTo>
                    <a:lnTo>
                      <a:pt x="72" y="141"/>
                    </a:lnTo>
                    <a:lnTo>
                      <a:pt x="61" y="125"/>
                    </a:lnTo>
                    <a:lnTo>
                      <a:pt x="52" y="107"/>
                    </a:lnTo>
                    <a:lnTo>
                      <a:pt x="43" y="88"/>
                    </a:lnTo>
                    <a:lnTo>
                      <a:pt x="33" y="69"/>
                    </a:lnTo>
                    <a:lnTo>
                      <a:pt x="23" y="47"/>
                    </a:lnTo>
                    <a:lnTo>
                      <a:pt x="12" y="2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1" name="Freeform 6"/>
              <p:cNvSpPr>
                <a:spLocks/>
              </p:cNvSpPr>
              <p:nvPr userDrawn="1"/>
            </p:nvSpPr>
            <p:spPr bwMode="ltGray">
              <a:xfrm rot="12185230" flipV="1">
                <a:off x="3638" y="2166"/>
                <a:ext cx="277" cy="249"/>
              </a:xfrm>
              <a:custGeom>
                <a:avLst/>
                <a:gdLst/>
                <a:ahLst/>
                <a:cxnLst>
                  <a:cxn ang="0">
                    <a:pos x="77" y="0"/>
                  </a:cxn>
                  <a:cxn ang="0">
                    <a:pos x="124" y="108"/>
                  </a:cxn>
                  <a:cxn ang="0">
                    <a:pos x="120" y="107"/>
                  </a:cxn>
                  <a:cxn ang="0">
                    <a:pos x="107" y="105"/>
                  </a:cxn>
                  <a:cxn ang="0">
                    <a:pos x="89" y="101"/>
                  </a:cxn>
                  <a:cxn ang="0">
                    <a:pos x="68" y="99"/>
                  </a:cxn>
                  <a:cxn ang="0">
                    <a:pos x="45" y="97"/>
                  </a:cxn>
                  <a:cxn ang="0">
                    <a:pos x="25" y="98"/>
                  </a:cxn>
                  <a:cxn ang="0">
                    <a:pos x="9" y="102"/>
                  </a:cxn>
                  <a:cxn ang="0">
                    <a:pos x="0" y="110"/>
                  </a:cxn>
                  <a:cxn ang="0">
                    <a:pos x="4" y="98"/>
                  </a:cxn>
                  <a:cxn ang="0">
                    <a:pos x="8" y="89"/>
                  </a:cxn>
                  <a:cxn ang="0">
                    <a:pos x="16" y="82"/>
                  </a:cxn>
                  <a:cxn ang="0">
                    <a:pos x="25" y="76"/>
                  </a:cxn>
                  <a:cxn ang="0">
                    <a:pos x="36" y="72"/>
                  </a:cxn>
                  <a:cxn ang="0">
                    <a:pos x="47" y="71"/>
                  </a:cxn>
                  <a:cxn ang="0">
                    <a:pos x="59" y="71"/>
                  </a:cxn>
                  <a:cxn ang="0">
                    <a:pos x="72" y="74"/>
                  </a:cxn>
                  <a:cxn ang="0">
                    <a:pos x="73" y="71"/>
                  </a:cxn>
                  <a:cxn ang="0">
                    <a:pos x="70" y="56"/>
                  </a:cxn>
                  <a:cxn ang="0">
                    <a:pos x="67" y="38"/>
                  </a:cxn>
                  <a:cxn ang="0">
                    <a:pos x="65" y="30"/>
                  </a:cxn>
                  <a:cxn ang="0">
                    <a:pos x="63" y="30"/>
                  </a:cxn>
                  <a:cxn ang="0">
                    <a:pos x="61" y="29"/>
                  </a:cxn>
                  <a:cxn ang="0">
                    <a:pos x="59" y="26"/>
                  </a:cxn>
                  <a:cxn ang="0">
                    <a:pos x="57" y="23"/>
                  </a:cxn>
                  <a:cxn ang="0">
                    <a:pos x="57" y="19"/>
                  </a:cxn>
                  <a:cxn ang="0">
                    <a:pos x="59" y="14"/>
                  </a:cxn>
                  <a:cxn ang="0">
                    <a:pos x="66" y="8"/>
                  </a:cxn>
                  <a:cxn ang="0">
                    <a:pos x="77" y="0"/>
                  </a:cxn>
                </a:cxnLst>
                <a:rect l="0" t="0" r="r" b="b"/>
                <a:pathLst>
                  <a:path w="124" h="110">
                    <a:moveTo>
                      <a:pt x="77" y="0"/>
                    </a:moveTo>
                    <a:lnTo>
                      <a:pt x="124" y="108"/>
                    </a:lnTo>
                    <a:lnTo>
                      <a:pt x="120" y="107"/>
                    </a:lnTo>
                    <a:lnTo>
                      <a:pt x="107" y="105"/>
                    </a:lnTo>
                    <a:lnTo>
                      <a:pt x="89" y="101"/>
                    </a:lnTo>
                    <a:lnTo>
                      <a:pt x="68" y="99"/>
                    </a:lnTo>
                    <a:lnTo>
                      <a:pt x="45" y="97"/>
                    </a:lnTo>
                    <a:lnTo>
                      <a:pt x="25" y="98"/>
                    </a:lnTo>
                    <a:lnTo>
                      <a:pt x="9" y="102"/>
                    </a:lnTo>
                    <a:lnTo>
                      <a:pt x="0" y="110"/>
                    </a:lnTo>
                    <a:lnTo>
                      <a:pt x="4" y="98"/>
                    </a:lnTo>
                    <a:lnTo>
                      <a:pt x="8" y="89"/>
                    </a:lnTo>
                    <a:lnTo>
                      <a:pt x="16" y="82"/>
                    </a:lnTo>
                    <a:lnTo>
                      <a:pt x="25" y="76"/>
                    </a:lnTo>
                    <a:lnTo>
                      <a:pt x="36" y="72"/>
                    </a:lnTo>
                    <a:lnTo>
                      <a:pt x="47" y="71"/>
                    </a:lnTo>
                    <a:lnTo>
                      <a:pt x="59" y="71"/>
                    </a:lnTo>
                    <a:lnTo>
                      <a:pt x="72" y="74"/>
                    </a:lnTo>
                    <a:lnTo>
                      <a:pt x="73" y="71"/>
                    </a:lnTo>
                    <a:lnTo>
                      <a:pt x="70" y="56"/>
                    </a:lnTo>
                    <a:lnTo>
                      <a:pt x="67" y="38"/>
                    </a:lnTo>
                    <a:lnTo>
                      <a:pt x="65" y="30"/>
                    </a:lnTo>
                    <a:lnTo>
                      <a:pt x="63" y="30"/>
                    </a:lnTo>
                    <a:lnTo>
                      <a:pt x="61" y="29"/>
                    </a:lnTo>
                    <a:lnTo>
                      <a:pt x="59" y="26"/>
                    </a:lnTo>
                    <a:lnTo>
                      <a:pt x="57" y="23"/>
                    </a:lnTo>
                    <a:lnTo>
                      <a:pt x="57" y="19"/>
                    </a:lnTo>
                    <a:lnTo>
                      <a:pt x="59" y="14"/>
                    </a:lnTo>
                    <a:lnTo>
                      <a:pt x="66" y="8"/>
                    </a:lnTo>
                    <a:lnTo>
                      <a:pt x="77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2" name="Freeform 7"/>
              <p:cNvSpPr>
                <a:spLocks/>
              </p:cNvSpPr>
              <p:nvPr userDrawn="1"/>
            </p:nvSpPr>
            <p:spPr bwMode="ltGray">
              <a:xfrm rot="12185230" flipV="1">
                <a:off x="3978" y="976"/>
                <a:ext cx="245" cy="34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5" y="1"/>
                  </a:cxn>
                  <a:cxn ang="0">
                    <a:pos x="18" y="5"/>
                  </a:cxn>
                  <a:cxn ang="0">
                    <a:pos x="37" y="12"/>
                  </a:cxn>
                  <a:cxn ang="0">
                    <a:pos x="58" y="24"/>
                  </a:cxn>
                  <a:cxn ang="0">
                    <a:pos x="78" y="44"/>
                  </a:cxn>
                  <a:cxn ang="0">
                    <a:pos x="96" y="71"/>
                  </a:cxn>
                  <a:cxn ang="0">
                    <a:pos x="107" y="108"/>
                  </a:cxn>
                  <a:cxn ang="0">
                    <a:pos x="109" y="156"/>
                  </a:cxn>
                  <a:cxn ang="0">
                    <a:pos x="105" y="156"/>
                  </a:cxn>
                  <a:cxn ang="0">
                    <a:pos x="99" y="156"/>
                  </a:cxn>
                  <a:cxn ang="0">
                    <a:pos x="93" y="156"/>
                  </a:cxn>
                  <a:cxn ang="0">
                    <a:pos x="87" y="154"/>
                  </a:cxn>
                  <a:cxn ang="0">
                    <a:pos x="81" y="153"/>
                  </a:cxn>
                  <a:cxn ang="0">
                    <a:pos x="74" y="150"/>
                  </a:cxn>
                  <a:cxn ang="0">
                    <a:pos x="66" y="145"/>
                  </a:cxn>
                  <a:cxn ang="0">
                    <a:pos x="58" y="139"/>
                  </a:cxn>
                  <a:cxn ang="0">
                    <a:pos x="53" y="126"/>
                  </a:cxn>
                  <a:cxn ang="0">
                    <a:pos x="53" y="111"/>
                  </a:cxn>
                  <a:cxn ang="0">
                    <a:pos x="56" y="96"/>
                  </a:cxn>
                  <a:cxn ang="0">
                    <a:pos x="59" y="80"/>
                  </a:cxn>
                  <a:cxn ang="0">
                    <a:pos x="56" y="62"/>
                  </a:cxn>
                  <a:cxn ang="0">
                    <a:pos x="48" y="43"/>
                  </a:cxn>
                  <a:cxn ang="0">
                    <a:pos x="31" y="23"/>
                  </a:cxn>
                  <a:cxn ang="0">
                    <a:pos x="0" y="0"/>
                  </a:cxn>
                </a:cxnLst>
                <a:rect l="0" t="0" r="r" b="b"/>
                <a:pathLst>
                  <a:path w="109" h="156">
                    <a:moveTo>
                      <a:pt x="0" y="0"/>
                    </a:moveTo>
                    <a:lnTo>
                      <a:pt x="5" y="1"/>
                    </a:lnTo>
                    <a:lnTo>
                      <a:pt x="18" y="5"/>
                    </a:lnTo>
                    <a:lnTo>
                      <a:pt x="37" y="12"/>
                    </a:lnTo>
                    <a:lnTo>
                      <a:pt x="58" y="24"/>
                    </a:lnTo>
                    <a:lnTo>
                      <a:pt x="78" y="44"/>
                    </a:lnTo>
                    <a:lnTo>
                      <a:pt x="96" y="71"/>
                    </a:lnTo>
                    <a:lnTo>
                      <a:pt x="107" y="108"/>
                    </a:lnTo>
                    <a:lnTo>
                      <a:pt x="109" y="156"/>
                    </a:lnTo>
                    <a:lnTo>
                      <a:pt x="105" y="156"/>
                    </a:lnTo>
                    <a:lnTo>
                      <a:pt x="99" y="156"/>
                    </a:lnTo>
                    <a:lnTo>
                      <a:pt x="93" y="156"/>
                    </a:lnTo>
                    <a:lnTo>
                      <a:pt x="87" y="154"/>
                    </a:lnTo>
                    <a:lnTo>
                      <a:pt x="81" y="153"/>
                    </a:lnTo>
                    <a:lnTo>
                      <a:pt x="74" y="150"/>
                    </a:lnTo>
                    <a:lnTo>
                      <a:pt x="66" y="145"/>
                    </a:lnTo>
                    <a:lnTo>
                      <a:pt x="58" y="139"/>
                    </a:lnTo>
                    <a:lnTo>
                      <a:pt x="53" y="126"/>
                    </a:lnTo>
                    <a:lnTo>
                      <a:pt x="53" y="111"/>
                    </a:lnTo>
                    <a:lnTo>
                      <a:pt x="56" y="96"/>
                    </a:lnTo>
                    <a:lnTo>
                      <a:pt x="59" y="80"/>
                    </a:lnTo>
                    <a:lnTo>
                      <a:pt x="56" y="62"/>
                    </a:lnTo>
                    <a:lnTo>
                      <a:pt x="48" y="43"/>
                    </a:lnTo>
                    <a:lnTo>
                      <a:pt x="31" y="2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3" name="Freeform 8"/>
              <p:cNvSpPr>
                <a:spLocks/>
              </p:cNvSpPr>
              <p:nvPr userDrawn="1"/>
            </p:nvSpPr>
            <p:spPr bwMode="ltGray">
              <a:xfrm rot="12185230" flipV="1">
                <a:off x="3844" y="2207"/>
                <a:ext cx="103" cy="209"/>
              </a:xfrm>
              <a:custGeom>
                <a:avLst/>
                <a:gdLst/>
                <a:ahLst/>
                <a:cxnLst>
                  <a:cxn ang="0">
                    <a:pos x="31" y="0"/>
                  </a:cxn>
                  <a:cxn ang="0">
                    <a:pos x="20" y="38"/>
                  </a:cxn>
                  <a:cxn ang="0">
                    <a:pos x="15" y="62"/>
                  </a:cxn>
                  <a:cxn ang="0">
                    <a:pos x="11" y="79"/>
                  </a:cxn>
                  <a:cxn ang="0">
                    <a:pos x="0" y="94"/>
                  </a:cxn>
                  <a:cxn ang="0">
                    <a:pos x="12" y="88"/>
                  </a:cxn>
                  <a:cxn ang="0">
                    <a:pos x="23" y="80"/>
                  </a:cxn>
                  <a:cxn ang="0">
                    <a:pos x="32" y="69"/>
                  </a:cxn>
                  <a:cxn ang="0">
                    <a:pos x="40" y="57"/>
                  </a:cxn>
                  <a:cxn ang="0">
                    <a:pos x="45" y="44"/>
                  </a:cxn>
                  <a:cxn ang="0">
                    <a:pos x="46" y="30"/>
                  </a:cxn>
                  <a:cxn ang="0">
                    <a:pos x="42" y="15"/>
                  </a:cxn>
                  <a:cxn ang="0">
                    <a:pos x="31" y="0"/>
                  </a:cxn>
                </a:cxnLst>
                <a:rect l="0" t="0" r="r" b="b"/>
                <a:pathLst>
                  <a:path w="46" h="94">
                    <a:moveTo>
                      <a:pt x="31" y="0"/>
                    </a:moveTo>
                    <a:lnTo>
                      <a:pt x="20" y="38"/>
                    </a:lnTo>
                    <a:lnTo>
                      <a:pt x="15" y="62"/>
                    </a:lnTo>
                    <a:lnTo>
                      <a:pt x="11" y="79"/>
                    </a:lnTo>
                    <a:lnTo>
                      <a:pt x="0" y="94"/>
                    </a:lnTo>
                    <a:lnTo>
                      <a:pt x="12" y="88"/>
                    </a:lnTo>
                    <a:lnTo>
                      <a:pt x="23" y="80"/>
                    </a:lnTo>
                    <a:lnTo>
                      <a:pt x="32" y="69"/>
                    </a:lnTo>
                    <a:lnTo>
                      <a:pt x="40" y="57"/>
                    </a:lnTo>
                    <a:lnTo>
                      <a:pt x="45" y="44"/>
                    </a:lnTo>
                    <a:lnTo>
                      <a:pt x="46" y="30"/>
                    </a:lnTo>
                    <a:lnTo>
                      <a:pt x="42" y="15"/>
                    </a:lnTo>
                    <a:lnTo>
                      <a:pt x="31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4" name="Freeform 9"/>
              <p:cNvSpPr>
                <a:spLocks/>
              </p:cNvSpPr>
              <p:nvPr userDrawn="1"/>
            </p:nvSpPr>
            <p:spPr bwMode="ltGray">
              <a:xfrm rot="12185230" flipV="1">
                <a:off x="3894" y="1325"/>
                <a:ext cx="120" cy="9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" y="1"/>
                  </a:cxn>
                  <a:cxn ang="0">
                    <a:pos x="6" y="3"/>
                  </a:cxn>
                  <a:cxn ang="0">
                    <a:pos x="13" y="8"/>
                  </a:cxn>
                  <a:cxn ang="0">
                    <a:pos x="21" y="12"/>
                  </a:cxn>
                  <a:cxn ang="0">
                    <a:pos x="29" y="15"/>
                  </a:cxn>
                  <a:cxn ang="0">
                    <a:pos x="38" y="17"/>
                  </a:cxn>
                  <a:cxn ang="0">
                    <a:pos x="46" y="18"/>
                  </a:cxn>
                  <a:cxn ang="0">
                    <a:pos x="54" y="16"/>
                  </a:cxn>
                  <a:cxn ang="0">
                    <a:pos x="53" y="25"/>
                  </a:cxn>
                  <a:cxn ang="0">
                    <a:pos x="50" y="33"/>
                  </a:cxn>
                  <a:cxn ang="0">
                    <a:pos x="44" y="38"/>
                  </a:cxn>
                  <a:cxn ang="0">
                    <a:pos x="37" y="40"/>
                  </a:cxn>
                  <a:cxn ang="0">
                    <a:pos x="28" y="39"/>
                  </a:cxn>
                  <a:cxn ang="0">
                    <a:pos x="19" y="32"/>
                  </a:cxn>
                  <a:cxn ang="0">
                    <a:pos x="10" y="20"/>
                  </a:cxn>
                  <a:cxn ang="0">
                    <a:pos x="0" y="0"/>
                  </a:cxn>
                </a:cxnLst>
                <a:rect l="0" t="0" r="r" b="b"/>
                <a:pathLst>
                  <a:path w="54" h="40">
                    <a:moveTo>
                      <a:pt x="0" y="0"/>
                    </a:moveTo>
                    <a:lnTo>
                      <a:pt x="1" y="1"/>
                    </a:lnTo>
                    <a:lnTo>
                      <a:pt x="6" y="3"/>
                    </a:lnTo>
                    <a:lnTo>
                      <a:pt x="13" y="8"/>
                    </a:lnTo>
                    <a:lnTo>
                      <a:pt x="21" y="12"/>
                    </a:lnTo>
                    <a:lnTo>
                      <a:pt x="29" y="15"/>
                    </a:lnTo>
                    <a:lnTo>
                      <a:pt x="38" y="17"/>
                    </a:lnTo>
                    <a:lnTo>
                      <a:pt x="46" y="18"/>
                    </a:lnTo>
                    <a:lnTo>
                      <a:pt x="54" y="16"/>
                    </a:lnTo>
                    <a:lnTo>
                      <a:pt x="53" y="25"/>
                    </a:lnTo>
                    <a:lnTo>
                      <a:pt x="50" y="33"/>
                    </a:lnTo>
                    <a:lnTo>
                      <a:pt x="44" y="38"/>
                    </a:lnTo>
                    <a:lnTo>
                      <a:pt x="37" y="40"/>
                    </a:lnTo>
                    <a:lnTo>
                      <a:pt x="28" y="39"/>
                    </a:lnTo>
                    <a:lnTo>
                      <a:pt x="19" y="32"/>
                    </a:lnTo>
                    <a:lnTo>
                      <a:pt x="10" y="2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5" name="Freeform 10"/>
              <p:cNvSpPr>
                <a:spLocks/>
              </p:cNvSpPr>
              <p:nvPr userDrawn="1"/>
            </p:nvSpPr>
            <p:spPr bwMode="ltGray">
              <a:xfrm rot="12185230" flipV="1">
                <a:off x="3010" y="2344"/>
                <a:ext cx="330" cy="205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" y="6"/>
                  </a:cxn>
                  <a:cxn ang="0">
                    <a:pos x="16" y="14"/>
                  </a:cxn>
                  <a:cxn ang="0">
                    <a:pos x="28" y="24"/>
                  </a:cxn>
                  <a:cxn ang="0">
                    <a:pos x="41" y="37"/>
                  </a:cxn>
                  <a:cxn ang="0">
                    <a:pos x="58" y="53"/>
                  </a:cxn>
                  <a:cxn ang="0">
                    <a:pos x="73" y="70"/>
                  </a:cxn>
                  <a:cxn ang="0">
                    <a:pos x="88" y="90"/>
                  </a:cxn>
                  <a:cxn ang="0">
                    <a:pos x="100" y="113"/>
                  </a:cxn>
                  <a:cxn ang="0">
                    <a:pos x="112" y="137"/>
                  </a:cxn>
                  <a:cxn ang="0">
                    <a:pos x="120" y="165"/>
                  </a:cxn>
                  <a:cxn ang="0">
                    <a:pos x="124" y="196"/>
                  </a:cxn>
                  <a:cxn ang="0">
                    <a:pos x="126" y="228"/>
                  </a:cxn>
                  <a:cxn ang="0">
                    <a:pos x="120" y="264"/>
                  </a:cxn>
                  <a:cxn ang="0">
                    <a:pos x="109" y="302"/>
                  </a:cxn>
                  <a:cxn ang="0">
                    <a:pos x="92" y="342"/>
                  </a:cxn>
                  <a:cxn ang="0">
                    <a:pos x="67" y="386"/>
                  </a:cxn>
                  <a:cxn ang="0">
                    <a:pos x="39" y="436"/>
                  </a:cxn>
                  <a:cxn ang="0">
                    <a:pos x="21" y="482"/>
                  </a:cxn>
                  <a:cxn ang="0">
                    <a:pos x="10" y="525"/>
                  </a:cxn>
                  <a:cxn ang="0">
                    <a:pos x="6" y="566"/>
                  </a:cxn>
                  <a:cxn ang="0">
                    <a:pos x="6" y="605"/>
                  </a:cxn>
                  <a:cxn ang="0">
                    <a:pos x="8" y="641"/>
                  </a:cxn>
                  <a:cxn ang="0">
                    <a:pos x="12" y="673"/>
                  </a:cxn>
                  <a:cxn ang="0">
                    <a:pos x="14" y="704"/>
                  </a:cxn>
                  <a:cxn ang="0">
                    <a:pos x="41" y="688"/>
                  </a:cxn>
                  <a:cxn ang="0">
                    <a:pos x="39" y="680"/>
                  </a:cxn>
                  <a:cxn ang="0">
                    <a:pos x="36" y="657"/>
                  </a:cxn>
                  <a:cxn ang="0">
                    <a:pos x="33" y="622"/>
                  </a:cxn>
                  <a:cxn ang="0">
                    <a:pos x="35" y="575"/>
                  </a:cxn>
                  <a:cxn ang="0">
                    <a:pos x="41" y="519"/>
                  </a:cxn>
                  <a:cxn ang="0">
                    <a:pos x="58" y="455"/>
                  </a:cxn>
                  <a:cxn ang="0">
                    <a:pos x="86" y="386"/>
                  </a:cxn>
                  <a:cxn ang="0">
                    <a:pos x="129" y="313"/>
                  </a:cxn>
                  <a:cxn ang="0">
                    <a:pos x="143" y="279"/>
                  </a:cxn>
                  <a:cxn ang="0">
                    <a:pos x="149" y="235"/>
                  </a:cxn>
                  <a:cxn ang="0">
                    <a:pos x="144" y="184"/>
                  </a:cxn>
                  <a:cxn ang="0">
                    <a:pos x="131" y="134"/>
                  </a:cxn>
                  <a:cxn ang="0">
                    <a:pos x="109" y="85"/>
                  </a:cxn>
                  <a:cxn ang="0">
                    <a:pos x="81" y="44"/>
                  </a:cxn>
                  <a:cxn ang="0">
                    <a:pos x="44" y="14"/>
                  </a:cxn>
                  <a:cxn ang="0">
                    <a:pos x="0" y="0"/>
                  </a:cxn>
                </a:cxnLst>
                <a:rect l="0" t="0" r="r" b="b"/>
                <a:pathLst>
                  <a:path w="149" h="704">
                    <a:moveTo>
                      <a:pt x="0" y="0"/>
                    </a:moveTo>
                    <a:lnTo>
                      <a:pt x="6" y="6"/>
                    </a:lnTo>
                    <a:lnTo>
                      <a:pt x="16" y="14"/>
                    </a:lnTo>
                    <a:lnTo>
                      <a:pt x="28" y="24"/>
                    </a:lnTo>
                    <a:lnTo>
                      <a:pt x="41" y="37"/>
                    </a:lnTo>
                    <a:lnTo>
                      <a:pt x="58" y="53"/>
                    </a:lnTo>
                    <a:lnTo>
                      <a:pt x="73" y="70"/>
                    </a:lnTo>
                    <a:lnTo>
                      <a:pt x="88" y="90"/>
                    </a:lnTo>
                    <a:lnTo>
                      <a:pt x="100" y="113"/>
                    </a:lnTo>
                    <a:lnTo>
                      <a:pt x="112" y="137"/>
                    </a:lnTo>
                    <a:lnTo>
                      <a:pt x="120" y="165"/>
                    </a:lnTo>
                    <a:lnTo>
                      <a:pt x="124" y="196"/>
                    </a:lnTo>
                    <a:lnTo>
                      <a:pt x="126" y="228"/>
                    </a:lnTo>
                    <a:lnTo>
                      <a:pt x="120" y="264"/>
                    </a:lnTo>
                    <a:lnTo>
                      <a:pt x="109" y="302"/>
                    </a:lnTo>
                    <a:lnTo>
                      <a:pt x="92" y="342"/>
                    </a:lnTo>
                    <a:lnTo>
                      <a:pt x="67" y="386"/>
                    </a:lnTo>
                    <a:lnTo>
                      <a:pt x="39" y="436"/>
                    </a:lnTo>
                    <a:lnTo>
                      <a:pt x="21" y="482"/>
                    </a:lnTo>
                    <a:lnTo>
                      <a:pt x="10" y="525"/>
                    </a:lnTo>
                    <a:lnTo>
                      <a:pt x="6" y="566"/>
                    </a:lnTo>
                    <a:lnTo>
                      <a:pt x="6" y="605"/>
                    </a:lnTo>
                    <a:lnTo>
                      <a:pt x="8" y="641"/>
                    </a:lnTo>
                    <a:lnTo>
                      <a:pt x="12" y="673"/>
                    </a:lnTo>
                    <a:lnTo>
                      <a:pt x="14" y="704"/>
                    </a:lnTo>
                    <a:lnTo>
                      <a:pt x="41" y="688"/>
                    </a:lnTo>
                    <a:lnTo>
                      <a:pt x="39" y="680"/>
                    </a:lnTo>
                    <a:lnTo>
                      <a:pt x="36" y="657"/>
                    </a:lnTo>
                    <a:lnTo>
                      <a:pt x="33" y="622"/>
                    </a:lnTo>
                    <a:lnTo>
                      <a:pt x="35" y="575"/>
                    </a:lnTo>
                    <a:lnTo>
                      <a:pt x="41" y="519"/>
                    </a:lnTo>
                    <a:lnTo>
                      <a:pt x="58" y="455"/>
                    </a:lnTo>
                    <a:lnTo>
                      <a:pt x="86" y="386"/>
                    </a:lnTo>
                    <a:lnTo>
                      <a:pt x="129" y="313"/>
                    </a:lnTo>
                    <a:lnTo>
                      <a:pt x="143" y="279"/>
                    </a:lnTo>
                    <a:lnTo>
                      <a:pt x="149" y="235"/>
                    </a:lnTo>
                    <a:lnTo>
                      <a:pt x="144" y="184"/>
                    </a:lnTo>
                    <a:lnTo>
                      <a:pt x="131" y="134"/>
                    </a:lnTo>
                    <a:lnTo>
                      <a:pt x="109" y="85"/>
                    </a:lnTo>
                    <a:lnTo>
                      <a:pt x="81" y="44"/>
                    </a:lnTo>
                    <a:lnTo>
                      <a:pt x="44" y="1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sp>
          <p:nvSpPr>
            <p:cNvPr id="6" name="Freeform 11"/>
            <p:cNvSpPr>
              <a:spLocks/>
            </p:cNvSpPr>
            <p:nvPr userDrawn="1"/>
          </p:nvSpPr>
          <p:spPr bwMode="ltGray">
            <a:xfrm rot="373331" flipH="1">
              <a:off x="22" y="1957"/>
              <a:ext cx="323" cy="649"/>
            </a:xfrm>
            <a:custGeom>
              <a:avLst/>
              <a:gdLst/>
              <a:ahLst/>
              <a:cxnLst>
                <a:cxn ang="0">
                  <a:pos x="94" y="0"/>
                </a:cxn>
                <a:cxn ang="0">
                  <a:pos x="105" y="9"/>
                </a:cxn>
                <a:cxn ang="0">
                  <a:pos x="115" y="27"/>
                </a:cxn>
                <a:cxn ang="0">
                  <a:pos x="123" y="50"/>
                </a:cxn>
                <a:cxn ang="0">
                  <a:pos x="128" y="78"/>
                </a:cxn>
                <a:cxn ang="0">
                  <a:pos x="127" y="111"/>
                </a:cxn>
                <a:cxn ang="0">
                  <a:pos x="116" y="145"/>
                </a:cxn>
                <a:cxn ang="0">
                  <a:pos x="94" y="181"/>
                </a:cxn>
                <a:cxn ang="0">
                  <a:pos x="60" y="217"/>
                </a:cxn>
                <a:cxn ang="0">
                  <a:pos x="49" y="213"/>
                </a:cxn>
                <a:cxn ang="0">
                  <a:pos x="38" y="210"/>
                </a:cxn>
                <a:cxn ang="0">
                  <a:pos x="26" y="205"/>
                </a:cxn>
                <a:cxn ang="0">
                  <a:pos x="16" y="201"/>
                </a:cxn>
                <a:cxn ang="0">
                  <a:pos x="8" y="196"/>
                </a:cxn>
                <a:cxn ang="0">
                  <a:pos x="2" y="190"/>
                </a:cxn>
                <a:cxn ang="0">
                  <a:pos x="0" y="183"/>
                </a:cxn>
                <a:cxn ang="0">
                  <a:pos x="1" y="178"/>
                </a:cxn>
                <a:cxn ang="0">
                  <a:pos x="13" y="171"/>
                </a:cxn>
                <a:cxn ang="0">
                  <a:pos x="29" y="161"/>
                </a:cxn>
                <a:cxn ang="0">
                  <a:pos x="46" y="150"/>
                </a:cxn>
                <a:cxn ang="0">
                  <a:pos x="63" y="134"/>
                </a:cxn>
                <a:cxn ang="0">
                  <a:pos x="79" y="112"/>
                </a:cxn>
                <a:cxn ang="0">
                  <a:pos x="91" y="83"/>
                </a:cxn>
                <a:cxn ang="0">
                  <a:pos x="97" y="46"/>
                </a:cxn>
                <a:cxn ang="0">
                  <a:pos x="94" y="0"/>
                </a:cxn>
              </a:cxnLst>
              <a:rect l="0" t="0" r="r" b="b"/>
              <a:pathLst>
                <a:path w="128" h="217">
                  <a:moveTo>
                    <a:pt x="94" y="0"/>
                  </a:moveTo>
                  <a:lnTo>
                    <a:pt x="105" y="9"/>
                  </a:lnTo>
                  <a:lnTo>
                    <a:pt x="115" y="27"/>
                  </a:lnTo>
                  <a:lnTo>
                    <a:pt x="123" y="50"/>
                  </a:lnTo>
                  <a:lnTo>
                    <a:pt x="128" y="78"/>
                  </a:lnTo>
                  <a:lnTo>
                    <a:pt x="127" y="111"/>
                  </a:lnTo>
                  <a:lnTo>
                    <a:pt x="116" y="145"/>
                  </a:lnTo>
                  <a:lnTo>
                    <a:pt x="94" y="181"/>
                  </a:lnTo>
                  <a:lnTo>
                    <a:pt x="60" y="217"/>
                  </a:lnTo>
                  <a:lnTo>
                    <a:pt x="49" y="213"/>
                  </a:lnTo>
                  <a:lnTo>
                    <a:pt x="38" y="210"/>
                  </a:lnTo>
                  <a:lnTo>
                    <a:pt x="26" y="205"/>
                  </a:lnTo>
                  <a:lnTo>
                    <a:pt x="16" y="201"/>
                  </a:lnTo>
                  <a:lnTo>
                    <a:pt x="8" y="196"/>
                  </a:lnTo>
                  <a:lnTo>
                    <a:pt x="2" y="190"/>
                  </a:lnTo>
                  <a:lnTo>
                    <a:pt x="0" y="183"/>
                  </a:lnTo>
                  <a:lnTo>
                    <a:pt x="1" y="178"/>
                  </a:lnTo>
                  <a:lnTo>
                    <a:pt x="13" y="171"/>
                  </a:lnTo>
                  <a:lnTo>
                    <a:pt x="29" y="161"/>
                  </a:lnTo>
                  <a:lnTo>
                    <a:pt x="46" y="150"/>
                  </a:lnTo>
                  <a:lnTo>
                    <a:pt x="63" y="134"/>
                  </a:lnTo>
                  <a:lnTo>
                    <a:pt x="79" y="112"/>
                  </a:lnTo>
                  <a:lnTo>
                    <a:pt x="91" y="83"/>
                  </a:lnTo>
                  <a:lnTo>
                    <a:pt x="97" y="46"/>
                  </a:lnTo>
                  <a:lnTo>
                    <a:pt x="94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" name="Freeform 12"/>
            <p:cNvSpPr>
              <a:spLocks/>
            </p:cNvSpPr>
            <p:nvPr userDrawn="1"/>
          </p:nvSpPr>
          <p:spPr bwMode="ltGray">
            <a:xfrm>
              <a:off x="168" y="1260"/>
              <a:ext cx="1259" cy="1532"/>
            </a:xfrm>
            <a:custGeom>
              <a:avLst/>
              <a:gdLst/>
              <a:ahLst/>
              <a:cxnLst>
                <a:cxn ang="0">
                  <a:pos x="891" y="1532"/>
                </a:cxn>
                <a:cxn ang="0">
                  <a:pos x="954" y="1452"/>
                </a:cxn>
                <a:cxn ang="0">
                  <a:pos x="1032" y="1338"/>
                </a:cxn>
                <a:cxn ang="0">
                  <a:pos x="1115" y="1188"/>
                </a:cxn>
                <a:cxn ang="0">
                  <a:pos x="1194" y="1023"/>
                </a:cxn>
                <a:cxn ang="0">
                  <a:pos x="1244" y="841"/>
                </a:cxn>
                <a:cxn ang="0">
                  <a:pos x="1259" y="647"/>
                </a:cxn>
                <a:cxn ang="0">
                  <a:pos x="1230" y="463"/>
                </a:cxn>
                <a:cxn ang="0">
                  <a:pos x="1140" y="294"/>
                </a:cxn>
                <a:cxn ang="0">
                  <a:pos x="1043" y="190"/>
                </a:cxn>
                <a:cxn ang="0">
                  <a:pos x="961" y="109"/>
                </a:cxn>
                <a:cxn ang="0">
                  <a:pos x="894" y="65"/>
                </a:cxn>
                <a:cxn ang="0">
                  <a:pos x="786" y="18"/>
                </a:cxn>
                <a:cxn ang="0">
                  <a:pos x="642" y="0"/>
                </a:cxn>
                <a:cxn ang="0">
                  <a:pos x="440" y="23"/>
                </a:cxn>
                <a:cxn ang="0">
                  <a:pos x="366" y="44"/>
                </a:cxn>
                <a:cxn ang="0">
                  <a:pos x="292" y="58"/>
                </a:cxn>
                <a:cxn ang="0">
                  <a:pos x="229" y="79"/>
                </a:cxn>
                <a:cxn ang="0">
                  <a:pos x="178" y="103"/>
                </a:cxn>
                <a:cxn ang="0">
                  <a:pos x="127" y="127"/>
                </a:cxn>
                <a:cxn ang="0">
                  <a:pos x="82" y="158"/>
                </a:cxn>
                <a:cxn ang="0">
                  <a:pos x="41" y="197"/>
                </a:cxn>
                <a:cxn ang="0">
                  <a:pos x="0" y="243"/>
                </a:cxn>
                <a:cxn ang="0">
                  <a:pos x="76" y="215"/>
                </a:cxn>
                <a:cxn ang="0">
                  <a:pos x="144" y="194"/>
                </a:cxn>
                <a:cxn ang="0">
                  <a:pos x="212" y="179"/>
                </a:cxn>
                <a:cxn ang="0">
                  <a:pos x="280" y="164"/>
                </a:cxn>
                <a:cxn ang="0">
                  <a:pos x="336" y="149"/>
                </a:cxn>
                <a:cxn ang="0">
                  <a:pos x="397" y="149"/>
                </a:cxn>
                <a:cxn ang="0">
                  <a:pos x="458" y="141"/>
                </a:cxn>
                <a:cxn ang="0">
                  <a:pos x="511" y="146"/>
                </a:cxn>
                <a:cxn ang="0">
                  <a:pos x="565" y="152"/>
                </a:cxn>
                <a:cxn ang="0">
                  <a:pos x="618" y="166"/>
                </a:cxn>
                <a:cxn ang="0">
                  <a:pos x="669" y="186"/>
                </a:cxn>
                <a:cxn ang="0">
                  <a:pos x="715" y="205"/>
                </a:cxn>
                <a:cxn ang="0">
                  <a:pos x="760" y="239"/>
                </a:cxn>
                <a:cxn ang="0">
                  <a:pos x="811" y="267"/>
                </a:cxn>
                <a:cxn ang="0">
                  <a:pos x="855" y="307"/>
                </a:cxn>
                <a:cxn ang="0">
                  <a:pos x="899" y="348"/>
                </a:cxn>
                <a:cxn ang="0">
                  <a:pos x="971" y="464"/>
                </a:cxn>
                <a:cxn ang="0">
                  <a:pos x="1016" y="606"/>
                </a:cxn>
                <a:cxn ang="0">
                  <a:pos x="1027" y="774"/>
                </a:cxn>
                <a:cxn ang="0">
                  <a:pos x="1022" y="939"/>
                </a:cxn>
                <a:cxn ang="0">
                  <a:pos x="1002" y="1117"/>
                </a:cxn>
                <a:cxn ang="0">
                  <a:pos x="966" y="1279"/>
                </a:cxn>
                <a:cxn ang="0">
                  <a:pos x="933" y="1421"/>
                </a:cxn>
                <a:cxn ang="0">
                  <a:pos x="891" y="1532"/>
                </a:cxn>
              </a:cxnLst>
              <a:rect l="0" t="0" r="r" b="b"/>
              <a:pathLst>
                <a:path w="1259" h="1532">
                  <a:moveTo>
                    <a:pt x="891" y="1532"/>
                  </a:moveTo>
                  <a:lnTo>
                    <a:pt x="954" y="1452"/>
                  </a:lnTo>
                  <a:lnTo>
                    <a:pt x="1032" y="1338"/>
                  </a:lnTo>
                  <a:lnTo>
                    <a:pt x="1115" y="1188"/>
                  </a:lnTo>
                  <a:lnTo>
                    <a:pt x="1194" y="1023"/>
                  </a:lnTo>
                  <a:lnTo>
                    <a:pt x="1244" y="841"/>
                  </a:lnTo>
                  <a:lnTo>
                    <a:pt x="1259" y="647"/>
                  </a:lnTo>
                  <a:lnTo>
                    <a:pt x="1230" y="463"/>
                  </a:lnTo>
                  <a:lnTo>
                    <a:pt x="1140" y="294"/>
                  </a:lnTo>
                  <a:lnTo>
                    <a:pt x="1043" y="190"/>
                  </a:lnTo>
                  <a:lnTo>
                    <a:pt x="961" y="109"/>
                  </a:lnTo>
                  <a:lnTo>
                    <a:pt x="894" y="65"/>
                  </a:lnTo>
                  <a:lnTo>
                    <a:pt x="786" y="18"/>
                  </a:lnTo>
                  <a:lnTo>
                    <a:pt x="642" y="0"/>
                  </a:lnTo>
                  <a:lnTo>
                    <a:pt x="440" y="23"/>
                  </a:lnTo>
                  <a:lnTo>
                    <a:pt x="366" y="44"/>
                  </a:lnTo>
                  <a:lnTo>
                    <a:pt x="292" y="58"/>
                  </a:lnTo>
                  <a:lnTo>
                    <a:pt x="229" y="79"/>
                  </a:lnTo>
                  <a:lnTo>
                    <a:pt x="178" y="103"/>
                  </a:lnTo>
                  <a:lnTo>
                    <a:pt x="127" y="127"/>
                  </a:lnTo>
                  <a:lnTo>
                    <a:pt x="82" y="158"/>
                  </a:lnTo>
                  <a:lnTo>
                    <a:pt x="41" y="197"/>
                  </a:lnTo>
                  <a:lnTo>
                    <a:pt x="0" y="243"/>
                  </a:lnTo>
                  <a:lnTo>
                    <a:pt x="76" y="215"/>
                  </a:lnTo>
                  <a:lnTo>
                    <a:pt x="144" y="194"/>
                  </a:lnTo>
                  <a:lnTo>
                    <a:pt x="212" y="179"/>
                  </a:lnTo>
                  <a:lnTo>
                    <a:pt x="280" y="164"/>
                  </a:lnTo>
                  <a:lnTo>
                    <a:pt x="336" y="149"/>
                  </a:lnTo>
                  <a:lnTo>
                    <a:pt x="397" y="149"/>
                  </a:lnTo>
                  <a:lnTo>
                    <a:pt x="458" y="141"/>
                  </a:lnTo>
                  <a:lnTo>
                    <a:pt x="511" y="146"/>
                  </a:lnTo>
                  <a:lnTo>
                    <a:pt x="565" y="152"/>
                  </a:lnTo>
                  <a:lnTo>
                    <a:pt x="618" y="166"/>
                  </a:lnTo>
                  <a:lnTo>
                    <a:pt x="669" y="186"/>
                  </a:lnTo>
                  <a:lnTo>
                    <a:pt x="715" y="205"/>
                  </a:lnTo>
                  <a:lnTo>
                    <a:pt x="760" y="239"/>
                  </a:lnTo>
                  <a:lnTo>
                    <a:pt x="811" y="267"/>
                  </a:lnTo>
                  <a:lnTo>
                    <a:pt x="855" y="307"/>
                  </a:lnTo>
                  <a:lnTo>
                    <a:pt x="899" y="348"/>
                  </a:lnTo>
                  <a:lnTo>
                    <a:pt x="971" y="464"/>
                  </a:lnTo>
                  <a:lnTo>
                    <a:pt x="1016" y="606"/>
                  </a:lnTo>
                  <a:lnTo>
                    <a:pt x="1027" y="774"/>
                  </a:lnTo>
                  <a:lnTo>
                    <a:pt x="1022" y="939"/>
                  </a:lnTo>
                  <a:lnTo>
                    <a:pt x="1002" y="1117"/>
                  </a:lnTo>
                  <a:lnTo>
                    <a:pt x="966" y="1279"/>
                  </a:lnTo>
                  <a:lnTo>
                    <a:pt x="933" y="1421"/>
                  </a:lnTo>
                  <a:lnTo>
                    <a:pt x="891" y="1532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" name="Freeform 13"/>
            <p:cNvSpPr>
              <a:spLocks/>
            </p:cNvSpPr>
            <p:nvPr userDrawn="1"/>
          </p:nvSpPr>
          <p:spPr bwMode="ltGray">
            <a:xfrm>
              <a:off x="0" y="2610"/>
              <a:ext cx="801" cy="45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7" y="69"/>
                </a:cxn>
                <a:cxn ang="0">
                  <a:pos x="68" y="132"/>
                </a:cxn>
                <a:cxn ang="0">
                  <a:pos x="110" y="188"/>
                </a:cxn>
                <a:cxn ang="0">
                  <a:pos x="149" y="229"/>
                </a:cxn>
                <a:cxn ang="0">
                  <a:pos x="192" y="278"/>
                </a:cxn>
                <a:cxn ang="0">
                  <a:pos x="250" y="314"/>
                </a:cxn>
                <a:cxn ang="0">
                  <a:pos x="308" y="336"/>
                </a:cxn>
                <a:cxn ang="0">
                  <a:pos x="365" y="365"/>
                </a:cxn>
                <a:cxn ang="0">
                  <a:pos x="430" y="381"/>
                </a:cxn>
                <a:cxn ang="0">
                  <a:pos x="501" y="390"/>
                </a:cxn>
                <a:cxn ang="0">
                  <a:pos x="573" y="392"/>
                </a:cxn>
                <a:cxn ang="0">
                  <a:pos x="646" y="381"/>
                </a:cxn>
                <a:cxn ang="0">
                  <a:pos x="726" y="362"/>
                </a:cxn>
                <a:cxn ang="0">
                  <a:pos x="801" y="335"/>
                </a:cxn>
                <a:cxn ang="0">
                  <a:pos x="731" y="377"/>
                </a:cxn>
                <a:cxn ang="0">
                  <a:pos x="662" y="404"/>
                </a:cxn>
                <a:cxn ang="0">
                  <a:pos x="594" y="432"/>
                </a:cxn>
                <a:cxn ang="0">
                  <a:pos x="532" y="445"/>
                </a:cxn>
                <a:cxn ang="0">
                  <a:pos x="471" y="459"/>
                </a:cxn>
                <a:cxn ang="0">
                  <a:pos x="411" y="458"/>
                </a:cxn>
                <a:cxn ang="0">
                  <a:pos x="350" y="458"/>
                </a:cxn>
                <a:cxn ang="0">
                  <a:pos x="291" y="450"/>
                </a:cxn>
                <a:cxn ang="0">
                  <a:pos x="244" y="436"/>
                </a:cxn>
                <a:cxn ang="0">
                  <a:pos x="192" y="415"/>
                </a:cxn>
                <a:cxn ang="0">
                  <a:pos x="145" y="394"/>
                </a:cxn>
                <a:cxn ang="0">
                  <a:pos x="100" y="373"/>
                </a:cxn>
                <a:cxn ang="0">
                  <a:pos x="60" y="347"/>
                </a:cxn>
                <a:cxn ang="0">
                  <a:pos x="0" y="294"/>
                </a:cxn>
                <a:cxn ang="0">
                  <a:pos x="0" y="0"/>
                </a:cxn>
              </a:cxnLst>
              <a:rect l="0" t="0" r="r" b="b"/>
              <a:pathLst>
                <a:path w="801" h="459">
                  <a:moveTo>
                    <a:pt x="0" y="0"/>
                  </a:moveTo>
                  <a:lnTo>
                    <a:pt x="37" y="69"/>
                  </a:lnTo>
                  <a:lnTo>
                    <a:pt x="68" y="132"/>
                  </a:lnTo>
                  <a:lnTo>
                    <a:pt x="110" y="188"/>
                  </a:lnTo>
                  <a:lnTo>
                    <a:pt x="149" y="229"/>
                  </a:lnTo>
                  <a:lnTo>
                    <a:pt x="192" y="278"/>
                  </a:lnTo>
                  <a:lnTo>
                    <a:pt x="250" y="314"/>
                  </a:lnTo>
                  <a:lnTo>
                    <a:pt x="308" y="336"/>
                  </a:lnTo>
                  <a:lnTo>
                    <a:pt x="365" y="365"/>
                  </a:lnTo>
                  <a:lnTo>
                    <a:pt x="430" y="381"/>
                  </a:lnTo>
                  <a:lnTo>
                    <a:pt x="501" y="390"/>
                  </a:lnTo>
                  <a:lnTo>
                    <a:pt x="573" y="392"/>
                  </a:lnTo>
                  <a:lnTo>
                    <a:pt x="646" y="381"/>
                  </a:lnTo>
                  <a:lnTo>
                    <a:pt x="726" y="362"/>
                  </a:lnTo>
                  <a:lnTo>
                    <a:pt x="801" y="335"/>
                  </a:lnTo>
                  <a:lnTo>
                    <a:pt x="731" y="377"/>
                  </a:lnTo>
                  <a:lnTo>
                    <a:pt x="662" y="404"/>
                  </a:lnTo>
                  <a:lnTo>
                    <a:pt x="594" y="432"/>
                  </a:lnTo>
                  <a:lnTo>
                    <a:pt x="532" y="445"/>
                  </a:lnTo>
                  <a:lnTo>
                    <a:pt x="471" y="459"/>
                  </a:lnTo>
                  <a:lnTo>
                    <a:pt x="411" y="458"/>
                  </a:lnTo>
                  <a:lnTo>
                    <a:pt x="350" y="458"/>
                  </a:lnTo>
                  <a:lnTo>
                    <a:pt x="291" y="450"/>
                  </a:lnTo>
                  <a:lnTo>
                    <a:pt x="244" y="436"/>
                  </a:lnTo>
                  <a:lnTo>
                    <a:pt x="192" y="415"/>
                  </a:lnTo>
                  <a:lnTo>
                    <a:pt x="145" y="394"/>
                  </a:lnTo>
                  <a:lnTo>
                    <a:pt x="100" y="373"/>
                  </a:lnTo>
                  <a:lnTo>
                    <a:pt x="60" y="347"/>
                  </a:lnTo>
                  <a:lnTo>
                    <a:pt x="0" y="29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" name="Freeform 14"/>
            <p:cNvSpPr>
              <a:spLocks/>
            </p:cNvSpPr>
            <p:nvPr userDrawn="1"/>
          </p:nvSpPr>
          <p:spPr bwMode="ltGray">
            <a:xfrm rot="373331" flipH="1">
              <a:off x="898" y="2855"/>
              <a:ext cx="354" cy="464"/>
            </a:xfrm>
            <a:custGeom>
              <a:avLst/>
              <a:gdLst/>
              <a:ahLst/>
              <a:cxnLst>
                <a:cxn ang="0">
                  <a:pos x="75" y="0"/>
                </a:cxn>
                <a:cxn ang="0">
                  <a:pos x="0" y="25"/>
                </a:cxn>
                <a:cxn ang="0">
                  <a:pos x="3" y="26"/>
                </a:cxn>
                <a:cxn ang="0">
                  <a:pos x="14" y="29"/>
                </a:cxn>
                <a:cxn ang="0">
                  <a:pos x="29" y="36"/>
                </a:cxn>
                <a:cxn ang="0">
                  <a:pos x="46" y="47"/>
                </a:cxn>
                <a:cxn ang="0">
                  <a:pos x="66" y="62"/>
                </a:cxn>
                <a:cxn ang="0">
                  <a:pos x="84" y="80"/>
                </a:cxn>
                <a:cxn ang="0">
                  <a:pos x="102" y="103"/>
                </a:cxn>
                <a:cxn ang="0">
                  <a:pos x="116" y="132"/>
                </a:cxn>
                <a:cxn ang="0">
                  <a:pos x="117" y="120"/>
                </a:cxn>
                <a:cxn ang="0">
                  <a:pos x="115" y="107"/>
                </a:cxn>
                <a:cxn ang="0">
                  <a:pos x="108" y="90"/>
                </a:cxn>
                <a:cxn ang="0">
                  <a:pos x="99" y="74"/>
                </a:cxn>
                <a:cxn ang="0">
                  <a:pos x="89" y="58"/>
                </a:cxn>
                <a:cxn ang="0">
                  <a:pos x="78" y="45"/>
                </a:cxn>
                <a:cxn ang="0">
                  <a:pos x="67" y="36"/>
                </a:cxn>
                <a:cxn ang="0">
                  <a:pos x="58" y="32"/>
                </a:cxn>
                <a:cxn ang="0">
                  <a:pos x="69" y="29"/>
                </a:cxn>
                <a:cxn ang="0">
                  <a:pos x="79" y="28"/>
                </a:cxn>
                <a:cxn ang="0">
                  <a:pos x="89" y="26"/>
                </a:cxn>
                <a:cxn ang="0">
                  <a:pos x="98" y="25"/>
                </a:cxn>
                <a:cxn ang="0">
                  <a:pos x="105" y="24"/>
                </a:cxn>
                <a:cxn ang="0">
                  <a:pos x="109" y="22"/>
                </a:cxn>
                <a:cxn ang="0">
                  <a:pos x="113" y="21"/>
                </a:cxn>
                <a:cxn ang="0">
                  <a:pos x="114" y="21"/>
                </a:cxn>
                <a:cxn ang="0">
                  <a:pos x="75" y="0"/>
                </a:cxn>
              </a:cxnLst>
              <a:rect l="0" t="0" r="r" b="b"/>
              <a:pathLst>
                <a:path w="117" h="132">
                  <a:moveTo>
                    <a:pt x="75" y="0"/>
                  </a:moveTo>
                  <a:lnTo>
                    <a:pt x="0" y="25"/>
                  </a:lnTo>
                  <a:lnTo>
                    <a:pt x="3" y="26"/>
                  </a:lnTo>
                  <a:lnTo>
                    <a:pt x="14" y="29"/>
                  </a:lnTo>
                  <a:lnTo>
                    <a:pt x="29" y="36"/>
                  </a:lnTo>
                  <a:lnTo>
                    <a:pt x="46" y="47"/>
                  </a:lnTo>
                  <a:lnTo>
                    <a:pt x="66" y="62"/>
                  </a:lnTo>
                  <a:lnTo>
                    <a:pt x="84" y="80"/>
                  </a:lnTo>
                  <a:lnTo>
                    <a:pt x="102" y="103"/>
                  </a:lnTo>
                  <a:lnTo>
                    <a:pt x="116" y="132"/>
                  </a:lnTo>
                  <a:lnTo>
                    <a:pt x="117" y="120"/>
                  </a:lnTo>
                  <a:lnTo>
                    <a:pt x="115" y="107"/>
                  </a:lnTo>
                  <a:lnTo>
                    <a:pt x="108" y="90"/>
                  </a:lnTo>
                  <a:lnTo>
                    <a:pt x="99" y="74"/>
                  </a:lnTo>
                  <a:lnTo>
                    <a:pt x="89" y="58"/>
                  </a:lnTo>
                  <a:lnTo>
                    <a:pt x="78" y="45"/>
                  </a:lnTo>
                  <a:lnTo>
                    <a:pt x="67" y="36"/>
                  </a:lnTo>
                  <a:lnTo>
                    <a:pt x="58" y="32"/>
                  </a:lnTo>
                  <a:lnTo>
                    <a:pt x="69" y="29"/>
                  </a:lnTo>
                  <a:lnTo>
                    <a:pt x="79" y="28"/>
                  </a:lnTo>
                  <a:lnTo>
                    <a:pt x="89" y="26"/>
                  </a:lnTo>
                  <a:lnTo>
                    <a:pt x="98" y="25"/>
                  </a:lnTo>
                  <a:lnTo>
                    <a:pt x="105" y="24"/>
                  </a:lnTo>
                  <a:lnTo>
                    <a:pt x="109" y="22"/>
                  </a:lnTo>
                  <a:lnTo>
                    <a:pt x="113" y="21"/>
                  </a:lnTo>
                  <a:lnTo>
                    <a:pt x="114" y="21"/>
                  </a:lnTo>
                  <a:lnTo>
                    <a:pt x="75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" name="Freeform 15"/>
            <p:cNvSpPr>
              <a:spLocks/>
            </p:cNvSpPr>
            <p:nvPr userDrawn="1"/>
          </p:nvSpPr>
          <p:spPr bwMode="ltGray">
            <a:xfrm rot="373331" flipH="1">
              <a:off x="799" y="2979"/>
              <a:ext cx="87" cy="274"/>
            </a:xfrm>
            <a:custGeom>
              <a:avLst/>
              <a:gdLst/>
              <a:ahLst/>
              <a:cxnLst>
                <a:cxn ang="0">
                  <a:pos x="29" y="0"/>
                </a:cxn>
                <a:cxn ang="0">
                  <a:pos x="23" y="0"/>
                </a:cxn>
                <a:cxn ang="0">
                  <a:pos x="16" y="4"/>
                </a:cxn>
                <a:cxn ang="0">
                  <a:pos x="9" y="9"/>
                </a:cxn>
                <a:cxn ang="0">
                  <a:pos x="4" y="19"/>
                </a:cxn>
                <a:cxn ang="0">
                  <a:pos x="1" y="30"/>
                </a:cxn>
                <a:cxn ang="0">
                  <a:pos x="0" y="44"/>
                </a:cxn>
                <a:cxn ang="0">
                  <a:pos x="3" y="60"/>
                </a:cxn>
                <a:cxn ang="0">
                  <a:pos x="11" y="77"/>
                </a:cxn>
                <a:cxn ang="0">
                  <a:pos x="15" y="53"/>
                </a:cxn>
                <a:cxn ang="0">
                  <a:pos x="19" y="37"/>
                </a:cxn>
                <a:cxn ang="0">
                  <a:pos x="23" y="22"/>
                </a:cxn>
                <a:cxn ang="0">
                  <a:pos x="29" y="0"/>
                </a:cxn>
              </a:cxnLst>
              <a:rect l="0" t="0" r="r" b="b"/>
              <a:pathLst>
                <a:path w="29" h="77">
                  <a:moveTo>
                    <a:pt x="29" y="0"/>
                  </a:moveTo>
                  <a:lnTo>
                    <a:pt x="23" y="0"/>
                  </a:lnTo>
                  <a:lnTo>
                    <a:pt x="16" y="4"/>
                  </a:lnTo>
                  <a:lnTo>
                    <a:pt x="9" y="9"/>
                  </a:lnTo>
                  <a:lnTo>
                    <a:pt x="4" y="19"/>
                  </a:lnTo>
                  <a:lnTo>
                    <a:pt x="1" y="30"/>
                  </a:lnTo>
                  <a:lnTo>
                    <a:pt x="0" y="44"/>
                  </a:lnTo>
                  <a:lnTo>
                    <a:pt x="3" y="60"/>
                  </a:lnTo>
                  <a:lnTo>
                    <a:pt x="11" y="77"/>
                  </a:lnTo>
                  <a:lnTo>
                    <a:pt x="15" y="53"/>
                  </a:lnTo>
                  <a:lnTo>
                    <a:pt x="19" y="37"/>
                  </a:lnTo>
                  <a:lnTo>
                    <a:pt x="23" y="22"/>
                  </a:lnTo>
                  <a:lnTo>
                    <a:pt x="29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" name="Freeform 16"/>
            <p:cNvSpPr>
              <a:spLocks/>
            </p:cNvSpPr>
            <p:nvPr userDrawn="1"/>
          </p:nvSpPr>
          <p:spPr bwMode="ltGray">
            <a:xfrm>
              <a:off x="1190" y="3273"/>
              <a:ext cx="1108" cy="1047"/>
            </a:xfrm>
            <a:custGeom>
              <a:avLst/>
              <a:gdLst/>
              <a:ahLst/>
              <a:cxnLst>
                <a:cxn ang="0">
                  <a:pos x="784" y="1047"/>
                </a:cxn>
                <a:cxn ang="0">
                  <a:pos x="692" y="1011"/>
                </a:cxn>
                <a:cxn ang="0">
                  <a:pos x="607" y="945"/>
                </a:cxn>
                <a:cxn ang="0">
                  <a:pos x="517" y="861"/>
                </a:cxn>
                <a:cxn ang="0">
                  <a:pos x="432" y="776"/>
                </a:cxn>
                <a:cxn ang="0">
                  <a:pos x="350" y="677"/>
                </a:cxn>
                <a:cxn ang="0">
                  <a:pos x="266" y="563"/>
                </a:cxn>
                <a:cxn ang="0">
                  <a:pos x="188" y="447"/>
                </a:cxn>
                <a:cxn ang="0">
                  <a:pos x="122" y="325"/>
                </a:cxn>
                <a:cxn ang="0">
                  <a:pos x="65" y="211"/>
                </a:cxn>
                <a:cxn ang="0">
                  <a:pos x="21" y="101"/>
                </a:cxn>
                <a:cxn ang="0">
                  <a:pos x="0" y="0"/>
                </a:cxn>
                <a:cxn ang="0">
                  <a:pos x="109" y="217"/>
                </a:cxn>
                <a:cxn ang="0">
                  <a:pos x="209" y="378"/>
                </a:cxn>
                <a:cxn ang="0">
                  <a:pos x="294" y="500"/>
                </a:cxn>
                <a:cxn ang="0">
                  <a:pos x="373" y="590"/>
                </a:cxn>
                <a:cxn ang="0">
                  <a:pos x="441" y="661"/>
                </a:cxn>
                <a:cxn ang="0">
                  <a:pos x="506" y="713"/>
                </a:cxn>
                <a:cxn ang="0">
                  <a:pos x="564" y="754"/>
                </a:cxn>
                <a:cxn ang="0">
                  <a:pos x="620" y="801"/>
                </a:cxn>
                <a:cxn ang="0">
                  <a:pos x="754" y="899"/>
                </a:cxn>
                <a:cxn ang="0">
                  <a:pos x="925" y="977"/>
                </a:cxn>
                <a:cxn ang="0">
                  <a:pos x="1108" y="1047"/>
                </a:cxn>
                <a:cxn ang="0">
                  <a:pos x="784" y="1047"/>
                </a:cxn>
              </a:cxnLst>
              <a:rect l="0" t="0" r="r" b="b"/>
              <a:pathLst>
                <a:path w="1108" h="1047">
                  <a:moveTo>
                    <a:pt x="784" y="1047"/>
                  </a:moveTo>
                  <a:lnTo>
                    <a:pt x="692" y="1011"/>
                  </a:lnTo>
                  <a:lnTo>
                    <a:pt x="607" y="945"/>
                  </a:lnTo>
                  <a:lnTo>
                    <a:pt x="517" y="861"/>
                  </a:lnTo>
                  <a:lnTo>
                    <a:pt x="432" y="776"/>
                  </a:lnTo>
                  <a:lnTo>
                    <a:pt x="350" y="677"/>
                  </a:lnTo>
                  <a:lnTo>
                    <a:pt x="266" y="563"/>
                  </a:lnTo>
                  <a:lnTo>
                    <a:pt x="188" y="447"/>
                  </a:lnTo>
                  <a:lnTo>
                    <a:pt x="122" y="325"/>
                  </a:lnTo>
                  <a:lnTo>
                    <a:pt x="65" y="211"/>
                  </a:lnTo>
                  <a:lnTo>
                    <a:pt x="21" y="101"/>
                  </a:lnTo>
                  <a:lnTo>
                    <a:pt x="0" y="0"/>
                  </a:lnTo>
                  <a:lnTo>
                    <a:pt x="109" y="217"/>
                  </a:lnTo>
                  <a:lnTo>
                    <a:pt x="209" y="378"/>
                  </a:lnTo>
                  <a:lnTo>
                    <a:pt x="294" y="500"/>
                  </a:lnTo>
                  <a:lnTo>
                    <a:pt x="373" y="590"/>
                  </a:lnTo>
                  <a:lnTo>
                    <a:pt x="441" y="661"/>
                  </a:lnTo>
                  <a:lnTo>
                    <a:pt x="506" y="713"/>
                  </a:lnTo>
                  <a:lnTo>
                    <a:pt x="564" y="754"/>
                  </a:lnTo>
                  <a:lnTo>
                    <a:pt x="620" y="801"/>
                  </a:lnTo>
                  <a:lnTo>
                    <a:pt x="754" y="899"/>
                  </a:lnTo>
                  <a:lnTo>
                    <a:pt x="925" y="977"/>
                  </a:lnTo>
                  <a:lnTo>
                    <a:pt x="1108" y="1047"/>
                  </a:lnTo>
                  <a:lnTo>
                    <a:pt x="784" y="1047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12" name="Group 17"/>
            <p:cNvGrpSpPr>
              <a:grpSpLocks/>
            </p:cNvGrpSpPr>
            <p:nvPr userDrawn="1"/>
          </p:nvGrpSpPr>
          <p:grpSpPr bwMode="auto">
            <a:xfrm rot="3220060">
              <a:off x="2636" y="751"/>
              <a:ext cx="569" cy="636"/>
              <a:chOff x="1727" y="866"/>
              <a:chExt cx="129" cy="157"/>
            </a:xfrm>
          </p:grpSpPr>
          <p:sp>
            <p:nvSpPr>
              <p:cNvPr id="36" name="Freeform 18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7" name="Freeform 19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8" name="Freeform 20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13" name="Group 21"/>
            <p:cNvGrpSpPr>
              <a:grpSpLocks/>
            </p:cNvGrpSpPr>
            <p:nvPr userDrawn="1"/>
          </p:nvGrpSpPr>
          <p:grpSpPr bwMode="auto">
            <a:xfrm rot="-6691250">
              <a:off x="3642" y="127"/>
              <a:ext cx="356" cy="608"/>
              <a:chOff x="1728" y="866"/>
              <a:chExt cx="129" cy="157"/>
            </a:xfrm>
          </p:grpSpPr>
          <p:sp>
            <p:nvSpPr>
              <p:cNvPr id="33" name="Freeform 22"/>
              <p:cNvSpPr>
                <a:spLocks/>
              </p:cNvSpPr>
              <p:nvPr userDrawn="1"/>
            </p:nvSpPr>
            <p:spPr bwMode="ltGray">
              <a:xfrm>
                <a:off x="1728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4" name="Freeform 23"/>
              <p:cNvSpPr>
                <a:spLocks/>
              </p:cNvSpPr>
              <p:nvPr userDrawn="1"/>
            </p:nvSpPr>
            <p:spPr bwMode="ltGray">
              <a:xfrm>
                <a:off x="1787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5" name="Freeform 24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14" name="Group 25"/>
            <p:cNvGrpSpPr>
              <a:grpSpLocks/>
            </p:cNvGrpSpPr>
            <p:nvPr userDrawn="1"/>
          </p:nvGrpSpPr>
          <p:grpSpPr bwMode="auto">
            <a:xfrm rot="8524840">
              <a:off x="676" y="3307"/>
              <a:ext cx="500" cy="500"/>
              <a:chOff x="1727" y="867"/>
              <a:chExt cx="129" cy="156"/>
            </a:xfrm>
          </p:grpSpPr>
          <p:sp>
            <p:nvSpPr>
              <p:cNvPr id="30" name="Freeform 26"/>
              <p:cNvSpPr>
                <a:spLocks/>
              </p:cNvSpPr>
              <p:nvPr userDrawn="1"/>
            </p:nvSpPr>
            <p:spPr bwMode="ltGray">
              <a:xfrm>
                <a:off x="1727" y="867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1" name="Freeform 27"/>
              <p:cNvSpPr>
                <a:spLocks/>
              </p:cNvSpPr>
              <p:nvPr userDrawn="1"/>
            </p:nvSpPr>
            <p:spPr bwMode="ltGray">
              <a:xfrm>
                <a:off x="1786" y="895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2" name="Freeform 28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15" name="Group 29"/>
            <p:cNvGrpSpPr>
              <a:grpSpLocks/>
            </p:cNvGrpSpPr>
            <p:nvPr userDrawn="1"/>
          </p:nvGrpSpPr>
          <p:grpSpPr bwMode="auto">
            <a:xfrm rot="4106450" flipH="1">
              <a:off x="404" y="271"/>
              <a:ext cx="708" cy="891"/>
              <a:chOff x="1727" y="866"/>
              <a:chExt cx="129" cy="157"/>
            </a:xfrm>
          </p:grpSpPr>
          <p:sp>
            <p:nvSpPr>
              <p:cNvPr id="27" name="Freeform 30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8" name="Freeform 31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9" name="Freeform 32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16" name="Group 33"/>
            <p:cNvGrpSpPr>
              <a:grpSpLocks/>
            </p:cNvGrpSpPr>
            <p:nvPr userDrawn="1"/>
          </p:nvGrpSpPr>
          <p:grpSpPr bwMode="auto">
            <a:xfrm rot="10015322" flipH="1">
              <a:off x="4615" y="2392"/>
              <a:ext cx="708" cy="891"/>
              <a:chOff x="1727" y="866"/>
              <a:chExt cx="129" cy="157"/>
            </a:xfrm>
          </p:grpSpPr>
          <p:sp>
            <p:nvSpPr>
              <p:cNvPr id="24" name="Freeform 34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5" name="Freeform 35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6" name="Freeform 36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sp>
          <p:nvSpPr>
            <p:cNvPr id="17" name="Freeform 37"/>
            <p:cNvSpPr>
              <a:spLocks/>
            </p:cNvSpPr>
            <p:nvPr userDrawn="1"/>
          </p:nvSpPr>
          <p:spPr bwMode="ltGray">
            <a:xfrm>
              <a:off x="1217" y="2"/>
              <a:ext cx="862" cy="88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" y="107"/>
                </a:cxn>
                <a:cxn ang="0">
                  <a:pos x="37" y="262"/>
                </a:cxn>
                <a:cxn ang="0">
                  <a:pos x="83" y="410"/>
                </a:cxn>
                <a:cxn ang="0">
                  <a:pos x="149" y="546"/>
                </a:cxn>
                <a:cxn ang="0">
                  <a:pos x="237" y="666"/>
                </a:cxn>
                <a:cxn ang="0">
                  <a:pos x="338" y="764"/>
                </a:cxn>
                <a:cxn ang="0">
                  <a:pos x="450" y="838"/>
                </a:cxn>
                <a:cxn ang="0">
                  <a:pos x="579" y="879"/>
                </a:cxn>
                <a:cxn ang="0">
                  <a:pos x="714" y="886"/>
                </a:cxn>
                <a:cxn ang="0">
                  <a:pos x="862" y="851"/>
                </a:cxn>
                <a:cxn ang="0">
                  <a:pos x="784" y="856"/>
                </a:cxn>
                <a:cxn ang="0">
                  <a:pos x="700" y="835"/>
                </a:cxn>
                <a:cxn ang="0">
                  <a:pos x="621" y="794"/>
                </a:cxn>
                <a:cxn ang="0">
                  <a:pos x="542" y="728"/>
                </a:cxn>
                <a:cxn ang="0">
                  <a:pos x="466" y="649"/>
                </a:cxn>
                <a:cxn ang="0">
                  <a:pos x="397" y="557"/>
                </a:cxn>
                <a:cxn ang="0">
                  <a:pos x="334" y="454"/>
                </a:cxn>
                <a:cxn ang="0">
                  <a:pos x="279" y="339"/>
                </a:cxn>
                <a:cxn ang="0">
                  <a:pos x="238" y="225"/>
                </a:cxn>
                <a:cxn ang="0">
                  <a:pos x="205" y="105"/>
                </a:cxn>
                <a:cxn ang="0">
                  <a:pos x="184" y="3"/>
                </a:cxn>
              </a:cxnLst>
              <a:rect l="0" t="0" r="r" b="b"/>
              <a:pathLst>
                <a:path w="862" h="886">
                  <a:moveTo>
                    <a:pt x="0" y="0"/>
                  </a:moveTo>
                  <a:lnTo>
                    <a:pt x="6" y="107"/>
                  </a:lnTo>
                  <a:lnTo>
                    <a:pt x="37" y="262"/>
                  </a:lnTo>
                  <a:lnTo>
                    <a:pt x="83" y="410"/>
                  </a:lnTo>
                  <a:lnTo>
                    <a:pt x="149" y="546"/>
                  </a:lnTo>
                  <a:lnTo>
                    <a:pt x="237" y="666"/>
                  </a:lnTo>
                  <a:lnTo>
                    <a:pt x="338" y="764"/>
                  </a:lnTo>
                  <a:lnTo>
                    <a:pt x="450" y="838"/>
                  </a:lnTo>
                  <a:lnTo>
                    <a:pt x="579" y="879"/>
                  </a:lnTo>
                  <a:lnTo>
                    <a:pt x="714" y="886"/>
                  </a:lnTo>
                  <a:lnTo>
                    <a:pt x="862" y="851"/>
                  </a:lnTo>
                  <a:lnTo>
                    <a:pt x="784" y="856"/>
                  </a:lnTo>
                  <a:lnTo>
                    <a:pt x="700" y="835"/>
                  </a:lnTo>
                  <a:lnTo>
                    <a:pt x="621" y="794"/>
                  </a:lnTo>
                  <a:lnTo>
                    <a:pt x="542" y="728"/>
                  </a:lnTo>
                  <a:lnTo>
                    <a:pt x="466" y="649"/>
                  </a:lnTo>
                  <a:lnTo>
                    <a:pt x="397" y="557"/>
                  </a:lnTo>
                  <a:lnTo>
                    <a:pt x="334" y="454"/>
                  </a:lnTo>
                  <a:lnTo>
                    <a:pt x="279" y="339"/>
                  </a:lnTo>
                  <a:lnTo>
                    <a:pt x="238" y="225"/>
                  </a:lnTo>
                  <a:lnTo>
                    <a:pt x="205" y="105"/>
                  </a:lnTo>
                  <a:lnTo>
                    <a:pt x="184" y="3"/>
                  </a:lnTo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" name="Freeform 38"/>
            <p:cNvSpPr>
              <a:spLocks/>
            </p:cNvSpPr>
            <p:nvPr userDrawn="1"/>
          </p:nvSpPr>
          <p:spPr bwMode="ltGray">
            <a:xfrm rot="9832527" flipV="1">
              <a:off x="2158" y="102"/>
              <a:ext cx="681" cy="59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5"/>
                </a:cxn>
                <a:cxn ang="0">
                  <a:pos x="3" y="50"/>
                </a:cxn>
                <a:cxn ang="0">
                  <a:pos x="6" y="75"/>
                </a:cxn>
                <a:cxn ang="0">
                  <a:pos x="11" y="98"/>
                </a:cxn>
                <a:cxn ang="0">
                  <a:pos x="18" y="119"/>
                </a:cxn>
                <a:cxn ang="0">
                  <a:pos x="27" y="141"/>
                </a:cxn>
                <a:cxn ang="0">
                  <a:pos x="38" y="161"/>
                </a:cxn>
                <a:cxn ang="0">
                  <a:pos x="51" y="178"/>
                </a:cxn>
                <a:cxn ang="0">
                  <a:pos x="67" y="194"/>
                </a:cxn>
                <a:cxn ang="0">
                  <a:pos x="86" y="208"/>
                </a:cxn>
                <a:cxn ang="0">
                  <a:pos x="106" y="219"/>
                </a:cxn>
                <a:cxn ang="0">
                  <a:pos x="131" y="228"/>
                </a:cxn>
                <a:cxn ang="0">
                  <a:pos x="158" y="234"/>
                </a:cxn>
                <a:cxn ang="0">
                  <a:pos x="188" y="237"/>
                </a:cxn>
                <a:cxn ang="0">
                  <a:pos x="220" y="236"/>
                </a:cxn>
                <a:cxn ang="0">
                  <a:pos x="257" y="232"/>
                </a:cxn>
                <a:cxn ang="0">
                  <a:pos x="224" y="227"/>
                </a:cxn>
                <a:cxn ang="0">
                  <a:pos x="195" y="220"/>
                </a:cxn>
                <a:cxn ang="0">
                  <a:pos x="170" y="212"/>
                </a:cxn>
                <a:cxn ang="0">
                  <a:pos x="148" y="204"/>
                </a:cxn>
                <a:cxn ang="0">
                  <a:pos x="128" y="193"/>
                </a:cxn>
                <a:cxn ang="0">
                  <a:pos x="112" y="182"/>
                </a:cxn>
                <a:cxn ang="0">
                  <a:pos x="97" y="169"/>
                </a:cxn>
                <a:cxn ang="0">
                  <a:pos x="84" y="155"/>
                </a:cxn>
                <a:cxn ang="0">
                  <a:pos x="72" y="141"/>
                </a:cxn>
                <a:cxn ang="0">
                  <a:pos x="61" y="125"/>
                </a:cxn>
                <a:cxn ang="0">
                  <a:pos x="52" y="107"/>
                </a:cxn>
                <a:cxn ang="0">
                  <a:pos x="43" y="88"/>
                </a:cxn>
                <a:cxn ang="0">
                  <a:pos x="33" y="69"/>
                </a:cxn>
                <a:cxn ang="0">
                  <a:pos x="23" y="47"/>
                </a:cxn>
                <a:cxn ang="0">
                  <a:pos x="12" y="24"/>
                </a:cxn>
                <a:cxn ang="0">
                  <a:pos x="0" y="0"/>
                </a:cxn>
              </a:cxnLst>
              <a:rect l="0" t="0" r="r" b="b"/>
              <a:pathLst>
                <a:path w="257" h="237">
                  <a:moveTo>
                    <a:pt x="0" y="0"/>
                  </a:moveTo>
                  <a:lnTo>
                    <a:pt x="0" y="25"/>
                  </a:lnTo>
                  <a:lnTo>
                    <a:pt x="3" y="50"/>
                  </a:lnTo>
                  <a:lnTo>
                    <a:pt x="6" y="75"/>
                  </a:lnTo>
                  <a:lnTo>
                    <a:pt x="11" y="98"/>
                  </a:lnTo>
                  <a:lnTo>
                    <a:pt x="18" y="119"/>
                  </a:lnTo>
                  <a:lnTo>
                    <a:pt x="27" y="141"/>
                  </a:lnTo>
                  <a:lnTo>
                    <a:pt x="38" y="161"/>
                  </a:lnTo>
                  <a:lnTo>
                    <a:pt x="51" y="178"/>
                  </a:lnTo>
                  <a:lnTo>
                    <a:pt x="67" y="194"/>
                  </a:lnTo>
                  <a:lnTo>
                    <a:pt x="86" y="208"/>
                  </a:lnTo>
                  <a:lnTo>
                    <a:pt x="106" y="219"/>
                  </a:lnTo>
                  <a:lnTo>
                    <a:pt x="131" y="228"/>
                  </a:lnTo>
                  <a:lnTo>
                    <a:pt x="158" y="234"/>
                  </a:lnTo>
                  <a:lnTo>
                    <a:pt x="188" y="237"/>
                  </a:lnTo>
                  <a:lnTo>
                    <a:pt x="220" y="236"/>
                  </a:lnTo>
                  <a:lnTo>
                    <a:pt x="257" y="232"/>
                  </a:lnTo>
                  <a:lnTo>
                    <a:pt x="224" y="227"/>
                  </a:lnTo>
                  <a:lnTo>
                    <a:pt x="195" y="220"/>
                  </a:lnTo>
                  <a:lnTo>
                    <a:pt x="170" y="212"/>
                  </a:lnTo>
                  <a:lnTo>
                    <a:pt x="148" y="204"/>
                  </a:lnTo>
                  <a:lnTo>
                    <a:pt x="128" y="193"/>
                  </a:lnTo>
                  <a:lnTo>
                    <a:pt x="112" y="182"/>
                  </a:lnTo>
                  <a:lnTo>
                    <a:pt x="97" y="169"/>
                  </a:lnTo>
                  <a:lnTo>
                    <a:pt x="84" y="155"/>
                  </a:lnTo>
                  <a:lnTo>
                    <a:pt x="72" y="141"/>
                  </a:lnTo>
                  <a:lnTo>
                    <a:pt x="61" y="125"/>
                  </a:lnTo>
                  <a:lnTo>
                    <a:pt x="52" y="107"/>
                  </a:lnTo>
                  <a:lnTo>
                    <a:pt x="43" y="88"/>
                  </a:lnTo>
                  <a:lnTo>
                    <a:pt x="33" y="69"/>
                  </a:lnTo>
                  <a:lnTo>
                    <a:pt x="23" y="47"/>
                  </a:lnTo>
                  <a:lnTo>
                    <a:pt x="12" y="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" name="Freeform 39"/>
            <p:cNvSpPr>
              <a:spLocks/>
            </p:cNvSpPr>
            <p:nvPr userDrawn="1"/>
          </p:nvSpPr>
          <p:spPr bwMode="ltGray">
            <a:xfrm rot="9832527" flipV="1">
              <a:off x="1997" y="858"/>
              <a:ext cx="330" cy="278"/>
            </a:xfrm>
            <a:custGeom>
              <a:avLst/>
              <a:gdLst/>
              <a:ahLst/>
              <a:cxnLst>
                <a:cxn ang="0">
                  <a:pos x="77" y="0"/>
                </a:cxn>
                <a:cxn ang="0">
                  <a:pos x="124" y="108"/>
                </a:cxn>
                <a:cxn ang="0">
                  <a:pos x="120" y="107"/>
                </a:cxn>
                <a:cxn ang="0">
                  <a:pos x="107" y="105"/>
                </a:cxn>
                <a:cxn ang="0">
                  <a:pos x="89" y="101"/>
                </a:cxn>
                <a:cxn ang="0">
                  <a:pos x="68" y="99"/>
                </a:cxn>
                <a:cxn ang="0">
                  <a:pos x="45" y="97"/>
                </a:cxn>
                <a:cxn ang="0">
                  <a:pos x="25" y="98"/>
                </a:cxn>
                <a:cxn ang="0">
                  <a:pos x="9" y="102"/>
                </a:cxn>
                <a:cxn ang="0">
                  <a:pos x="0" y="110"/>
                </a:cxn>
                <a:cxn ang="0">
                  <a:pos x="4" y="98"/>
                </a:cxn>
                <a:cxn ang="0">
                  <a:pos x="8" y="89"/>
                </a:cxn>
                <a:cxn ang="0">
                  <a:pos x="16" y="82"/>
                </a:cxn>
                <a:cxn ang="0">
                  <a:pos x="25" y="76"/>
                </a:cxn>
                <a:cxn ang="0">
                  <a:pos x="36" y="72"/>
                </a:cxn>
                <a:cxn ang="0">
                  <a:pos x="47" y="71"/>
                </a:cxn>
                <a:cxn ang="0">
                  <a:pos x="59" y="71"/>
                </a:cxn>
                <a:cxn ang="0">
                  <a:pos x="72" y="74"/>
                </a:cxn>
                <a:cxn ang="0">
                  <a:pos x="73" y="71"/>
                </a:cxn>
                <a:cxn ang="0">
                  <a:pos x="70" y="56"/>
                </a:cxn>
                <a:cxn ang="0">
                  <a:pos x="67" y="38"/>
                </a:cxn>
                <a:cxn ang="0">
                  <a:pos x="65" y="30"/>
                </a:cxn>
                <a:cxn ang="0">
                  <a:pos x="63" y="30"/>
                </a:cxn>
                <a:cxn ang="0">
                  <a:pos x="61" y="29"/>
                </a:cxn>
                <a:cxn ang="0">
                  <a:pos x="59" y="26"/>
                </a:cxn>
                <a:cxn ang="0">
                  <a:pos x="57" y="23"/>
                </a:cxn>
                <a:cxn ang="0">
                  <a:pos x="57" y="19"/>
                </a:cxn>
                <a:cxn ang="0">
                  <a:pos x="59" y="14"/>
                </a:cxn>
                <a:cxn ang="0">
                  <a:pos x="66" y="8"/>
                </a:cxn>
                <a:cxn ang="0">
                  <a:pos x="77" y="0"/>
                </a:cxn>
              </a:cxnLst>
              <a:rect l="0" t="0" r="r" b="b"/>
              <a:pathLst>
                <a:path w="124" h="110">
                  <a:moveTo>
                    <a:pt x="77" y="0"/>
                  </a:moveTo>
                  <a:lnTo>
                    <a:pt x="124" y="108"/>
                  </a:lnTo>
                  <a:lnTo>
                    <a:pt x="120" y="107"/>
                  </a:lnTo>
                  <a:lnTo>
                    <a:pt x="107" y="105"/>
                  </a:lnTo>
                  <a:lnTo>
                    <a:pt x="89" y="101"/>
                  </a:lnTo>
                  <a:lnTo>
                    <a:pt x="68" y="99"/>
                  </a:lnTo>
                  <a:lnTo>
                    <a:pt x="45" y="97"/>
                  </a:lnTo>
                  <a:lnTo>
                    <a:pt x="25" y="98"/>
                  </a:lnTo>
                  <a:lnTo>
                    <a:pt x="9" y="102"/>
                  </a:lnTo>
                  <a:lnTo>
                    <a:pt x="0" y="110"/>
                  </a:lnTo>
                  <a:lnTo>
                    <a:pt x="4" y="98"/>
                  </a:lnTo>
                  <a:lnTo>
                    <a:pt x="8" y="89"/>
                  </a:lnTo>
                  <a:lnTo>
                    <a:pt x="16" y="82"/>
                  </a:lnTo>
                  <a:lnTo>
                    <a:pt x="25" y="76"/>
                  </a:lnTo>
                  <a:lnTo>
                    <a:pt x="36" y="72"/>
                  </a:lnTo>
                  <a:lnTo>
                    <a:pt x="47" y="71"/>
                  </a:lnTo>
                  <a:lnTo>
                    <a:pt x="59" y="71"/>
                  </a:lnTo>
                  <a:lnTo>
                    <a:pt x="72" y="74"/>
                  </a:lnTo>
                  <a:lnTo>
                    <a:pt x="73" y="71"/>
                  </a:lnTo>
                  <a:lnTo>
                    <a:pt x="70" y="56"/>
                  </a:lnTo>
                  <a:lnTo>
                    <a:pt x="67" y="38"/>
                  </a:lnTo>
                  <a:lnTo>
                    <a:pt x="65" y="30"/>
                  </a:lnTo>
                  <a:lnTo>
                    <a:pt x="63" y="30"/>
                  </a:lnTo>
                  <a:lnTo>
                    <a:pt x="61" y="29"/>
                  </a:lnTo>
                  <a:lnTo>
                    <a:pt x="59" y="26"/>
                  </a:lnTo>
                  <a:lnTo>
                    <a:pt x="57" y="23"/>
                  </a:lnTo>
                  <a:lnTo>
                    <a:pt x="57" y="19"/>
                  </a:lnTo>
                  <a:lnTo>
                    <a:pt x="59" y="14"/>
                  </a:lnTo>
                  <a:lnTo>
                    <a:pt x="66" y="8"/>
                  </a:lnTo>
                  <a:lnTo>
                    <a:pt x="77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" name="Freeform 40"/>
            <p:cNvSpPr>
              <a:spLocks/>
            </p:cNvSpPr>
            <p:nvPr userDrawn="1"/>
          </p:nvSpPr>
          <p:spPr bwMode="ltGray">
            <a:xfrm rot="9832527" flipV="1">
              <a:off x="2224" y="808"/>
              <a:ext cx="123" cy="233"/>
            </a:xfrm>
            <a:custGeom>
              <a:avLst/>
              <a:gdLst/>
              <a:ahLst/>
              <a:cxnLst>
                <a:cxn ang="0">
                  <a:pos x="31" y="0"/>
                </a:cxn>
                <a:cxn ang="0">
                  <a:pos x="20" y="38"/>
                </a:cxn>
                <a:cxn ang="0">
                  <a:pos x="15" y="62"/>
                </a:cxn>
                <a:cxn ang="0">
                  <a:pos x="11" y="79"/>
                </a:cxn>
                <a:cxn ang="0">
                  <a:pos x="0" y="94"/>
                </a:cxn>
                <a:cxn ang="0">
                  <a:pos x="12" y="88"/>
                </a:cxn>
                <a:cxn ang="0">
                  <a:pos x="23" y="80"/>
                </a:cxn>
                <a:cxn ang="0">
                  <a:pos x="32" y="69"/>
                </a:cxn>
                <a:cxn ang="0">
                  <a:pos x="40" y="57"/>
                </a:cxn>
                <a:cxn ang="0">
                  <a:pos x="45" y="44"/>
                </a:cxn>
                <a:cxn ang="0">
                  <a:pos x="46" y="30"/>
                </a:cxn>
                <a:cxn ang="0">
                  <a:pos x="42" y="15"/>
                </a:cxn>
                <a:cxn ang="0">
                  <a:pos x="31" y="0"/>
                </a:cxn>
              </a:cxnLst>
              <a:rect l="0" t="0" r="r" b="b"/>
              <a:pathLst>
                <a:path w="46" h="94">
                  <a:moveTo>
                    <a:pt x="31" y="0"/>
                  </a:moveTo>
                  <a:lnTo>
                    <a:pt x="20" y="38"/>
                  </a:lnTo>
                  <a:lnTo>
                    <a:pt x="15" y="62"/>
                  </a:lnTo>
                  <a:lnTo>
                    <a:pt x="11" y="79"/>
                  </a:lnTo>
                  <a:lnTo>
                    <a:pt x="0" y="94"/>
                  </a:lnTo>
                  <a:lnTo>
                    <a:pt x="12" y="88"/>
                  </a:lnTo>
                  <a:lnTo>
                    <a:pt x="23" y="80"/>
                  </a:lnTo>
                  <a:lnTo>
                    <a:pt x="32" y="69"/>
                  </a:lnTo>
                  <a:lnTo>
                    <a:pt x="40" y="57"/>
                  </a:lnTo>
                  <a:lnTo>
                    <a:pt x="45" y="44"/>
                  </a:lnTo>
                  <a:lnTo>
                    <a:pt x="46" y="30"/>
                  </a:lnTo>
                  <a:lnTo>
                    <a:pt x="42" y="15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" name="Freeform 41"/>
            <p:cNvSpPr>
              <a:spLocks/>
            </p:cNvSpPr>
            <p:nvPr userDrawn="1"/>
          </p:nvSpPr>
          <p:spPr bwMode="ltGray">
            <a:xfrm>
              <a:off x="1603" y="0"/>
              <a:ext cx="124" cy="121"/>
            </a:xfrm>
            <a:custGeom>
              <a:avLst/>
              <a:gdLst/>
              <a:ahLst/>
              <a:cxnLst>
                <a:cxn ang="0">
                  <a:pos x="124" y="0"/>
                </a:cxn>
                <a:cxn ang="0">
                  <a:pos x="113" y="9"/>
                </a:cxn>
                <a:cxn ang="0">
                  <a:pos x="99" y="25"/>
                </a:cxn>
                <a:cxn ang="0">
                  <a:pos x="81" y="41"/>
                </a:cxn>
                <a:cxn ang="0">
                  <a:pos x="63" y="54"/>
                </a:cxn>
                <a:cxn ang="0">
                  <a:pos x="41" y="66"/>
                </a:cxn>
                <a:cxn ang="0">
                  <a:pos x="22" y="74"/>
                </a:cxn>
                <a:cxn ang="0">
                  <a:pos x="0" y="75"/>
                </a:cxn>
                <a:cxn ang="0">
                  <a:pos x="10" y="96"/>
                </a:cxn>
                <a:cxn ang="0">
                  <a:pos x="23" y="113"/>
                </a:cxn>
                <a:cxn ang="0">
                  <a:pos x="41" y="121"/>
                </a:cxn>
                <a:cxn ang="0">
                  <a:pos x="60" y="121"/>
                </a:cxn>
                <a:cxn ang="0">
                  <a:pos x="83" y="111"/>
                </a:cxn>
                <a:cxn ang="0">
                  <a:pos x="101" y="88"/>
                </a:cxn>
                <a:cxn ang="0">
                  <a:pos x="116" y="53"/>
                </a:cxn>
                <a:cxn ang="0">
                  <a:pos x="124" y="0"/>
                </a:cxn>
              </a:cxnLst>
              <a:rect l="0" t="0" r="r" b="b"/>
              <a:pathLst>
                <a:path w="124" h="121">
                  <a:moveTo>
                    <a:pt x="124" y="0"/>
                  </a:moveTo>
                  <a:lnTo>
                    <a:pt x="113" y="9"/>
                  </a:lnTo>
                  <a:lnTo>
                    <a:pt x="99" y="25"/>
                  </a:lnTo>
                  <a:lnTo>
                    <a:pt x="81" y="41"/>
                  </a:lnTo>
                  <a:lnTo>
                    <a:pt x="63" y="54"/>
                  </a:lnTo>
                  <a:lnTo>
                    <a:pt x="41" y="66"/>
                  </a:lnTo>
                  <a:lnTo>
                    <a:pt x="22" y="74"/>
                  </a:lnTo>
                  <a:lnTo>
                    <a:pt x="0" y="75"/>
                  </a:lnTo>
                  <a:lnTo>
                    <a:pt x="10" y="96"/>
                  </a:lnTo>
                  <a:lnTo>
                    <a:pt x="23" y="113"/>
                  </a:lnTo>
                  <a:lnTo>
                    <a:pt x="41" y="121"/>
                  </a:lnTo>
                  <a:lnTo>
                    <a:pt x="60" y="121"/>
                  </a:lnTo>
                  <a:lnTo>
                    <a:pt x="83" y="111"/>
                  </a:lnTo>
                  <a:lnTo>
                    <a:pt x="101" y="88"/>
                  </a:lnTo>
                  <a:lnTo>
                    <a:pt x="116" y="53"/>
                  </a:lnTo>
                  <a:lnTo>
                    <a:pt x="124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2" name="Freeform 42"/>
            <p:cNvSpPr>
              <a:spLocks/>
            </p:cNvSpPr>
            <p:nvPr userDrawn="1"/>
          </p:nvSpPr>
          <p:spPr bwMode="ltGray">
            <a:xfrm rot="9832527" flipV="1">
              <a:off x="2173" y="1238"/>
              <a:ext cx="393" cy="23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" y="6"/>
                </a:cxn>
                <a:cxn ang="0">
                  <a:pos x="16" y="14"/>
                </a:cxn>
                <a:cxn ang="0">
                  <a:pos x="28" y="24"/>
                </a:cxn>
                <a:cxn ang="0">
                  <a:pos x="41" y="37"/>
                </a:cxn>
                <a:cxn ang="0">
                  <a:pos x="58" y="53"/>
                </a:cxn>
                <a:cxn ang="0">
                  <a:pos x="73" y="70"/>
                </a:cxn>
                <a:cxn ang="0">
                  <a:pos x="88" y="90"/>
                </a:cxn>
                <a:cxn ang="0">
                  <a:pos x="100" y="113"/>
                </a:cxn>
                <a:cxn ang="0">
                  <a:pos x="112" y="137"/>
                </a:cxn>
                <a:cxn ang="0">
                  <a:pos x="120" y="165"/>
                </a:cxn>
                <a:cxn ang="0">
                  <a:pos x="124" y="196"/>
                </a:cxn>
                <a:cxn ang="0">
                  <a:pos x="126" y="228"/>
                </a:cxn>
                <a:cxn ang="0">
                  <a:pos x="120" y="264"/>
                </a:cxn>
                <a:cxn ang="0">
                  <a:pos x="109" y="302"/>
                </a:cxn>
                <a:cxn ang="0">
                  <a:pos x="92" y="342"/>
                </a:cxn>
                <a:cxn ang="0">
                  <a:pos x="67" y="386"/>
                </a:cxn>
                <a:cxn ang="0">
                  <a:pos x="39" y="436"/>
                </a:cxn>
                <a:cxn ang="0">
                  <a:pos x="21" y="482"/>
                </a:cxn>
                <a:cxn ang="0">
                  <a:pos x="10" y="525"/>
                </a:cxn>
                <a:cxn ang="0">
                  <a:pos x="6" y="566"/>
                </a:cxn>
                <a:cxn ang="0">
                  <a:pos x="6" y="605"/>
                </a:cxn>
                <a:cxn ang="0">
                  <a:pos x="8" y="641"/>
                </a:cxn>
                <a:cxn ang="0">
                  <a:pos x="12" y="673"/>
                </a:cxn>
                <a:cxn ang="0">
                  <a:pos x="14" y="704"/>
                </a:cxn>
                <a:cxn ang="0">
                  <a:pos x="41" y="688"/>
                </a:cxn>
                <a:cxn ang="0">
                  <a:pos x="39" y="680"/>
                </a:cxn>
                <a:cxn ang="0">
                  <a:pos x="36" y="657"/>
                </a:cxn>
                <a:cxn ang="0">
                  <a:pos x="33" y="622"/>
                </a:cxn>
                <a:cxn ang="0">
                  <a:pos x="35" y="575"/>
                </a:cxn>
                <a:cxn ang="0">
                  <a:pos x="41" y="519"/>
                </a:cxn>
                <a:cxn ang="0">
                  <a:pos x="58" y="455"/>
                </a:cxn>
                <a:cxn ang="0">
                  <a:pos x="86" y="386"/>
                </a:cxn>
                <a:cxn ang="0">
                  <a:pos x="129" y="313"/>
                </a:cxn>
                <a:cxn ang="0">
                  <a:pos x="143" y="279"/>
                </a:cxn>
                <a:cxn ang="0">
                  <a:pos x="149" y="235"/>
                </a:cxn>
                <a:cxn ang="0">
                  <a:pos x="144" y="184"/>
                </a:cxn>
                <a:cxn ang="0">
                  <a:pos x="131" y="134"/>
                </a:cxn>
                <a:cxn ang="0">
                  <a:pos x="109" y="85"/>
                </a:cxn>
                <a:cxn ang="0">
                  <a:pos x="81" y="44"/>
                </a:cxn>
                <a:cxn ang="0">
                  <a:pos x="44" y="14"/>
                </a:cxn>
                <a:cxn ang="0">
                  <a:pos x="0" y="0"/>
                </a:cxn>
              </a:cxnLst>
              <a:rect l="0" t="0" r="r" b="b"/>
              <a:pathLst>
                <a:path w="149" h="704">
                  <a:moveTo>
                    <a:pt x="0" y="0"/>
                  </a:moveTo>
                  <a:lnTo>
                    <a:pt x="6" y="6"/>
                  </a:lnTo>
                  <a:lnTo>
                    <a:pt x="16" y="14"/>
                  </a:lnTo>
                  <a:lnTo>
                    <a:pt x="28" y="24"/>
                  </a:lnTo>
                  <a:lnTo>
                    <a:pt x="41" y="37"/>
                  </a:lnTo>
                  <a:lnTo>
                    <a:pt x="58" y="53"/>
                  </a:lnTo>
                  <a:lnTo>
                    <a:pt x="73" y="70"/>
                  </a:lnTo>
                  <a:lnTo>
                    <a:pt x="88" y="90"/>
                  </a:lnTo>
                  <a:lnTo>
                    <a:pt x="100" y="113"/>
                  </a:lnTo>
                  <a:lnTo>
                    <a:pt x="112" y="137"/>
                  </a:lnTo>
                  <a:lnTo>
                    <a:pt x="120" y="165"/>
                  </a:lnTo>
                  <a:lnTo>
                    <a:pt x="124" y="196"/>
                  </a:lnTo>
                  <a:lnTo>
                    <a:pt x="126" y="228"/>
                  </a:lnTo>
                  <a:lnTo>
                    <a:pt x="120" y="264"/>
                  </a:lnTo>
                  <a:lnTo>
                    <a:pt x="109" y="302"/>
                  </a:lnTo>
                  <a:lnTo>
                    <a:pt x="92" y="342"/>
                  </a:lnTo>
                  <a:lnTo>
                    <a:pt x="67" y="386"/>
                  </a:lnTo>
                  <a:lnTo>
                    <a:pt x="39" y="436"/>
                  </a:lnTo>
                  <a:lnTo>
                    <a:pt x="21" y="482"/>
                  </a:lnTo>
                  <a:lnTo>
                    <a:pt x="10" y="525"/>
                  </a:lnTo>
                  <a:lnTo>
                    <a:pt x="6" y="566"/>
                  </a:lnTo>
                  <a:lnTo>
                    <a:pt x="6" y="605"/>
                  </a:lnTo>
                  <a:lnTo>
                    <a:pt x="8" y="641"/>
                  </a:lnTo>
                  <a:lnTo>
                    <a:pt x="12" y="673"/>
                  </a:lnTo>
                  <a:lnTo>
                    <a:pt x="14" y="704"/>
                  </a:lnTo>
                  <a:lnTo>
                    <a:pt x="41" y="688"/>
                  </a:lnTo>
                  <a:lnTo>
                    <a:pt x="39" y="680"/>
                  </a:lnTo>
                  <a:lnTo>
                    <a:pt x="36" y="657"/>
                  </a:lnTo>
                  <a:lnTo>
                    <a:pt x="33" y="622"/>
                  </a:lnTo>
                  <a:lnTo>
                    <a:pt x="35" y="575"/>
                  </a:lnTo>
                  <a:lnTo>
                    <a:pt x="41" y="519"/>
                  </a:lnTo>
                  <a:lnTo>
                    <a:pt x="58" y="455"/>
                  </a:lnTo>
                  <a:lnTo>
                    <a:pt x="86" y="386"/>
                  </a:lnTo>
                  <a:lnTo>
                    <a:pt x="129" y="313"/>
                  </a:lnTo>
                  <a:lnTo>
                    <a:pt x="143" y="279"/>
                  </a:lnTo>
                  <a:lnTo>
                    <a:pt x="149" y="235"/>
                  </a:lnTo>
                  <a:lnTo>
                    <a:pt x="144" y="184"/>
                  </a:lnTo>
                  <a:lnTo>
                    <a:pt x="131" y="134"/>
                  </a:lnTo>
                  <a:lnTo>
                    <a:pt x="109" y="85"/>
                  </a:lnTo>
                  <a:lnTo>
                    <a:pt x="81" y="44"/>
                  </a:lnTo>
                  <a:lnTo>
                    <a:pt x="44" y="1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3" name="Freeform 43"/>
            <p:cNvSpPr>
              <a:spLocks/>
            </p:cNvSpPr>
            <p:nvPr userDrawn="1"/>
          </p:nvSpPr>
          <p:spPr bwMode="ltGray">
            <a:xfrm>
              <a:off x="0" y="1848"/>
              <a:ext cx="36" cy="13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6" y="12"/>
                </a:cxn>
                <a:cxn ang="0">
                  <a:pos x="0" y="132"/>
                </a:cxn>
                <a:cxn ang="0">
                  <a:pos x="0" y="0"/>
                </a:cxn>
              </a:cxnLst>
              <a:rect l="0" t="0" r="r" b="b"/>
              <a:pathLst>
                <a:path w="36" h="132">
                  <a:moveTo>
                    <a:pt x="0" y="0"/>
                  </a:moveTo>
                  <a:lnTo>
                    <a:pt x="36" y="12"/>
                  </a:lnTo>
                  <a:lnTo>
                    <a:pt x="0" y="1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117807" name="Rectangle 47"/>
          <p:cNvSpPr>
            <a:spLocks noGrp="1" noChangeArrowheads="1"/>
          </p:cNvSpPr>
          <p:nvPr>
            <p:ph type="ctrTitle"/>
          </p:nvPr>
        </p:nvSpPr>
        <p:spPr>
          <a:xfrm>
            <a:off x="2455863" y="596900"/>
            <a:ext cx="6192837" cy="3581400"/>
          </a:xfrm>
        </p:spPr>
        <p:txBody>
          <a:bodyPr/>
          <a:lstStyle>
            <a:lvl1pPr>
              <a:defRPr sz="52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17808" name="Rectangle 48"/>
          <p:cNvSpPr>
            <a:spLocks noGrp="1" noChangeArrowheads="1"/>
          </p:cNvSpPr>
          <p:nvPr>
            <p:ph type="subTitle" idx="1"/>
          </p:nvPr>
        </p:nvSpPr>
        <p:spPr>
          <a:xfrm>
            <a:off x="2489200" y="4279900"/>
            <a:ext cx="6146800" cy="1485900"/>
          </a:xfrm>
        </p:spPr>
        <p:txBody>
          <a:bodyPr/>
          <a:lstStyle>
            <a:lvl1pPr marL="0" indent="0" algn="ctr">
              <a:buFontTx/>
              <a:buNone/>
              <a:defRPr b="1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6" name="Rectangle 4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472FDF-2B0F-4276-A596-B32CD9FE6898}" type="datetimeFigureOut">
              <a:rPr lang="ru-RU"/>
              <a:pPr>
                <a:defRPr/>
              </a:pPr>
              <a:t>08.01.2019</a:t>
            </a:fld>
            <a:endParaRPr lang="ru-RU"/>
          </a:p>
        </p:txBody>
      </p:sp>
      <p:sp>
        <p:nvSpPr>
          <p:cNvPr id="47" name="Rectangle 4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8" name="Rectangle 4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C6356E-B7CD-4099-AB0D-773A6FF375D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9A272A-0E7C-48AE-8881-4253843F7D59}" type="datetimeFigureOut">
              <a:rPr lang="ru-RU"/>
              <a:pPr>
                <a:defRPr/>
              </a:pPr>
              <a:t>08.01.2019</a:t>
            </a:fld>
            <a:endParaRPr lang="ru-RU"/>
          </a:p>
        </p:txBody>
      </p:sp>
      <p:sp>
        <p:nvSpPr>
          <p:cNvPr id="5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DA1C53-E9B7-4B38-A454-2A1295429D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6225" y="103188"/>
            <a:ext cx="2060575" cy="59531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42913" y="103188"/>
            <a:ext cx="6030912" cy="59531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41B720-E8AB-4710-A927-18049F82C0E9}" type="datetimeFigureOut">
              <a:rPr lang="ru-RU"/>
              <a:pPr>
                <a:defRPr/>
              </a:pPr>
              <a:t>08.01.2019</a:t>
            </a:fld>
            <a:endParaRPr lang="ru-RU"/>
          </a:p>
        </p:txBody>
      </p:sp>
      <p:sp>
        <p:nvSpPr>
          <p:cNvPr id="5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5A5A44-F02B-435E-A909-45A8E48943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" name="Rectangle 12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/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0CE0B7-8993-45D5-927E-B89462DC85AD}" type="datetimeFigureOut">
              <a:rPr lang="ru-RU"/>
              <a:pPr>
                <a:defRPr/>
              </a:pPr>
              <a:t>08.01.2019</a:t>
            </a:fld>
            <a:endParaRPr lang="ru-RU" alt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3AA3B1-EE61-4F22-AAA2-F84098D1B169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" name="Rectangle 8"/>
          <p:cNvSpPr/>
          <p:nvPr/>
        </p:nvSpPr>
        <p:spPr>
          <a:xfrm>
            <a:off x="0" y="3768725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0" name="Rectangle 8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7D2B7A-DA4D-4F08-82BD-616C53863827}" type="datetimeFigureOut">
              <a:rPr lang="ru-RU"/>
              <a:pPr>
                <a:defRPr/>
              </a:pPr>
              <a:t>08.01.2019</a:t>
            </a:fld>
            <a:endParaRPr lang="ru-RU" altLang="en-US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501AE3-8133-40EE-9594-E281D9C51E78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35AA47-B3F5-404C-96F2-30B2B0A3BE93}" type="datetimeFigureOut">
              <a:rPr lang="ru-RU"/>
              <a:pPr>
                <a:defRPr/>
              </a:pPr>
              <a:t>08.01.2019</a:t>
            </a:fld>
            <a:endParaRPr lang="ru-RU"/>
          </a:p>
        </p:txBody>
      </p:sp>
      <p:sp>
        <p:nvSpPr>
          <p:cNvPr id="5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B4BB52-2107-46F5-AEBE-5284071C44C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319AC8-196A-43B2-AB55-BA8F5E019BBF}" type="datetimeFigureOut">
              <a:rPr lang="ru-RU"/>
              <a:pPr>
                <a:defRPr/>
              </a:pPr>
              <a:t>08.01.2019</a:t>
            </a:fld>
            <a:endParaRPr lang="ru-RU"/>
          </a:p>
        </p:txBody>
      </p:sp>
      <p:sp>
        <p:nvSpPr>
          <p:cNvPr id="5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1330EF-9533-43E8-87A3-87A103BFFDC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56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56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CC3E48-07FE-4857-BA41-183AD1360D29}" type="datetimeFigureOut">
              <a:rPr lang="ru-RU"/>
              <a:pPr>
                <a:defRPr/>
              </a:pPr>
              <a:t>08.01.2019</a:t>
            </a:fld>
            <a:endParaRPr lang="ru-RU"/>
          </a:p>
        </p:txBody>
      </p:sp>
      <p:sp>
        <p:nvSpPr>
          <p:cNvPr id="6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E14332-DD1B-4E15-8D32-01E181B7ECA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FE33FF-6E85-4F57-8ED0-78030BE7D049}" type="datetimeFigureOut">
              <a:rPr lang="ru-RU"/>
              <a:pPr>
                <a:defRPr/>
              </a:pPr>
              <a:t>08.01.2019</a:t>
            </a:fld>
            <a:endParaRPr lang="ru-RU"/>
          </a:p>
        </p:txBody>
      </p:sp>
      <p:sp>
        <p:nvSpPr>
          <p:cNvPr id="8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B5A700-C538-477C-A7D6-37A9E28930D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EB0611-7592-4A0F-AE06-3D68EB72238A}" type="datetimeFigureOut">
              <a:rPr lang="ru-RU"/>
              <a:pPr>
                <a:defRPr/>
              </a:pPr>
              <a:t>08.01.2019</a:t>
            </a:fld>
            <a:endParaRPr lang="ru-RU"/>
          </a:p>
        </p:txBody>
      </p:sp>
      <p:sp>
        <p:nvSpPr>
          <p:cNvPr id="4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265BF3-9813-414D-AB94-63FC31E2B94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DDC4B1-4F91-4900-847D-52113AFB95E4}" type="datetimeFigureOut">
              <a:rPr lang="ru-RU"/>
              <a:pPr>
                <a:defRPr/>
              </a:pPr>
              <a:t>08.01.2019</a:t>
            </a:fld>
            <a:endParaRPr lang="ru-RU"/>
          </a:p>
        </p:txBody>
      </p:sp>
      <p:sp>
        <p:nvSpPr>
          <p:cNvPr id="3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AC670D-07D9-4B21-9F09-31AD06DB4C3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55EE81-1764-4EA3-BEA9-E6966F135AB0}" type="datetimeFigureOut">
              <a:rPr lang="ru-RU"/>
              <a:pPr>
                <a:defRPr/>
              </a:pPr>
              <a:t>08.01.2019</a:t>
            </a:fld>
            <a:endParaRPr lang="ru-RU"/>
          </a:p>
        </p:txBody>
      </p:sp>
      <p:sp>
        <p:nvSpPr>
          <p:cNvPr id="6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477B38-300B-4965-AAFA-71DFA15B25C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7211F0-8A83-464D-B888-27FF1BCDFFEC}" type="datetimeFigureOut">
              <a:rPr lang="ru-RU"/>
              <a:pPr>
                <a:defRPr/>
              </a:pPr>
              <a:t>08.01.2019</a:t>
            </a:fld>
            <a:endParaRPr lang="ru-RU"/>
          </a:p>
        </p:txBody>
      </p:sp>
      <p:sp>
        <p:nvSpPr>
          <p:cNvPr id="6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0B11F5-1461-437B-9649-606BE8C8366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698" name="Group 2"/>
          <p:cNvGrpSpPr>
            <a:grpSpLocks/>
          </p:cNvGrpSpPr>
          <p:nvPr/>
        </p:nvGrpSpPr>
        <p:grpSpPr bwMode="auto">
          <a:xfrm>
            <a:off x="-7938" y="0"/>
            <a:ext cx="2833688" cy="6856413"/>
            <a:chOff x="-5" y="0"/>
            <a:chExt cx="1785" cy="4319"/>
          </a:xfrm>
        </p:grpSpPr>
        <p:sp>
          <p:nvSpPr>
            <p:cNvPr id="116739" name="Freeform 3"/>
            <p:cNvSpPr>
              <a:spLocks/>
            </p:cNvSpPr>
            <p:nvPr/>
          </p:nvSpPr>
          <p:spPr bwMode="ltGray">
            <a:xfrm>
              <a:off x="-5" y="3262"/>
              <a:ext cx="472" cy="802"/>
            </a:xfrm>
            <a:custGeom>
              <a:avLst/>
              <a:gdLst/>
              <a:ahLst/>
              <a:cxnLst>
                <a:cxn ang="0">
                  <a:pos x="5" y="32"/>
                </a:cxn>
                <a:cxn ang="0">
                  <a:pos x="189" y="26"/>
                </a:cxn>
                <a:cxn ang="0">
                  <a:pos x="309" y="66"/>
                </a:cxn>
                <a:cxn ang="0">
                  <a:pos x="357" y="98"/>
                </a:cxn>
                <a:cxn ang="0">
                  <a:pos x="413" y="162"/>
                </a:cxn>
                <a:cxn ang="0">
                  <a:pos x="437" y="250"/>
                </a:cxn>
                <a:cxn ang="0">
                  <a:pos x="397" y="530"/>
                </a:cxn>
                <a:cxn ang="0">
                  <a:pos x="341" y="634"/>
                </a:cxn>
                <a:cxn ang="0">
                  <a:pos x="173" y="714"/>
                </a:cxn>
                <a:cxn ang="0">
                  <a:pos x="77" y="730"/>
                </a:cxn>
                <a:cxn ang="0">
                  <a:pos x="69" y="802"/>
                </a:cxn>
                <a:cxn ang="0">
                  <a:pos x="7" y="788"/>
                </a:cxn>
                <a:cxn ang="0">
                  <a:pos x="5" y="751"/>
                </a:cxn>
                <a:cxn ang="0">
                  <a:pos x="37" y="722"/>
                </a:cxn>
                <a:cxn ang="0">
                  <a:pos x="5" y="670"/>
                </a:cxn>
                <a:cxn ang="0">
                  <a:pos x="5" y="32"/>
                </a:cxn>
              </a:cxnLst>
              <a:rect l="0" t="0" r="r" b="b"/>
              <a:pathLst>
                <a:path w="472" h="802">
                  <a:moveTo>
                    <a:pt x="5" y="32"/>
                  </a:moveTo>
                  <a:cubicBezTo>
                    <a:pt x="101" y="0"/>
                    <a:pt x="20" y="17"/>
                    <a:pt x="189" y="26"/>
                  </a:cubicBezTo>
                  <a:cubicBezTo>
                    <a:pt x="221" y="37"/>
                    <a:pt x="280" y="47"/>
                    <a:pt x="309" y="66"/>
                  </a:cubicBezTo>
                  <a:cubicBezTo>
                    <a:pt x="325" y="77"/>
                    <a:pt x="357" y="98"/>
                    <a:pt x="357" y="98"/>
                  </a:cubicBezTo>
                  <a:cubicBezTo>
                    <a:pt x="394" y="154"/>
                    <a:pt x="373" y="135"/>
                    <a:pt x="413" y="162"/>
                  </a:cubicBezTo>
                  <a:cubicBezTo>
                    <a:pt x="433" y="223"/>
                    <a:pt x="426" y="193"/>
                    <a:pt x="437" y="250"/>
                  </a:cubicBezTo>
                  <a:cubicBezTo>
                    <a:pt x="433" y="370"/>
                    <a:pt x="472" y="455"/>
                    <a:pt x="397" y="530"/>
                  </a:cubicBezTo>
                  <a:cubicBezTo>
                    <a:pt x="385" y="567"/>
                    <a:pt x="368" y="607"/>
                    <a:pt x="341" y="634"/>
                  </a:cubicBezTo>
                  <a:cubicBezTo>
                    <a:pt x="319" y="701"/>
                    <a:pt x="233" y="707"/>
                    <a:pt x="173" y="714"/>
                  </a:cubicBezTo>
                  <a:cubicBezTo>
                    <a:pt x="142" y="724"/>
                    <a:pt x="100" y="707"/>
                    <a:pt x="77" y="730"/>
                  </a:cubicBezTo>
                  <a:cubicBezTo>
                    <a:pt x="60" y="747"/>
                    <a:pt x="72" y="778"/>
                    <a:pt x="69" y="802"/>
                  </a:cubicBezTo>
                  <a:cubicBezTo>
                    <a:pt x="53" y="799"/>
                    <a:pt x="23" y="792"/>
                    <a:pt x="7" y="788"/>
                  </a:cubicBezTo>
                  <a:cubicBezTo>
                    <a:pt x="5" y="788"/>
                    <a:pt x="0" y="762"/>
                    <a:pt x="5" y="751"/>
                  </a:cubicBezTo>
                  <a:cubicBezTo>
                    <a:pt x="10" y="740"/>
                    <a:pt x="37" y="735"/>
                    <a:pt x="37" y="722"/>
                  </a:cubicBezTo>
                  <a:cubicBezTo>
                    <a:pt x="26" y="682"/>
                    <a:pt x="22" y="685"/>
                    <a:pt x="5" y="670"/>
                  </a:cubicBezTo>
                  <a:cubicBezTo>
                    <a:pt x="5" y="541"/>
                    <a:pt x="5" y="233"/>
                    <a:pt x="5" y="32"/>
                  </a:cubicBezTo>
                  <a:close/>
                </a:path>
              </a:pathLst>
            </a:custGeom>
            <a:solidFill>
              <a:schemeClr val="folHlink">
                <a:alpha val="5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29705" name="Group 4"/>
            <p:cNvGrpSpPr>
              <a:grpSpLocks/>
            </p:cNvGrpSpPr>
            <p:nvPr/>
          </p:nvGrpSpPr>
          <p:grpSpPr bwMode="auto">
            <a:xfrm rot="14964908" flipH="1">
              <a:off x="104" y="2441"/>
              <a:ext cx="452" cy="444"/>
              <a:chOff x="1727" y="866"/>
              <a:chExt cx="129" cy="157"/>
            </a:xfrm>
          </p:grpSpPr>
          <p:sp>
            <p:nvSpPr>
              <p:cNvPr id="116741" name="Freeform 5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16742" name="Freeform 6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16743" name="Freeform 7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sp>
          <p:nvSpPr>
            <p:cNvPr id="116744" name="Freeform 8"/>
            <p:cNvSpPr>
              <a:spLocks/>
            </p:cNvSpPr>
            <p:nvPr/>
          </p:nvSpPr>
          <p:spPr bwMode="ltGray">
            <a:xfrm>
              <a:off x="90" y="1736"/>
              <a:ext cx="710" cy="768"/>
            </a:xfrm>
            <a:custGeom>
              <a:avLst/>
              <a:gdLst/>
              <a:ahLst/>
              <a:cxnLst>
                <a:cxn ang="0">
                  <a:pos x="14" y="416"/>
                </a:cxn>
                <a:cxn ang="0">
                  <a:pos x="14" y="272"/>
                </a:cxn>
                <a:cxn ang="0">
                  <a:pos x="102" y="144"/>
                </a:cxn>
                <a:cxn ang="0">
                  <a:pos x="150" y="96"/>
                </a:cxn>
                <a:cxn ang="0">
                  <a:pos x="198" y="64"/>
                </a:cxn>
                <a:cxn ang="0">
                  <a:pos x="350" y="0"/>
                </a:cxn>
                <a:cxn ang="0">
                  <a:pos x="534" y="8"/>
                </a:cxn>
                <a:cxn ang="0">
                  <a:pos x="662" y="96"/>
                </a:cxn>
                <a:cxn ang="0">
                  <a:pos x="710" y="200"/>
                </a:cxn>
                <a:cxn ang="0">
                  <a:pos x="702" y="400"/>
                </a:cxn>
                <a:cxn ang="0">
                  <a:pos x="678" y="448"/>
                </a:cxn>
                <a:cxn ang="0">
                  <a:pos x="550" y="632"/>
                </a:cxn>
                <a:cxn ang="0">
                  <a:pos x="518" y="656"/>
                </a:cxn>
                <a:cxn ang="0">
                  <a:pos x="470" y="664"/>
                </a:cxn>
                <a:cxn ang="0">
                  <a:pos x="518" y="680"/>
                </a:cxn>
                <a:cxn ang="0">
                  <a:pos x="566" y="696"/>
                </a:cxn>
                <a:cxn ang="0">
                  <a:pos x="574" y="720"/>
                </a:cxn>
                <a:cxn ang="0">
                  <a:pos x="526" y="736"/>
                </a:cxn>
                <a:cxn ang="0">
                  <a:pos x="502" y="752"/>
                </a:cxn>
                <a:cxn ang="0">
                  <a:pos x="454" y="768"/>
                </a:cxn>
                <a:cxn ang="0">
                  <a:pos x="438" y="712"/>
                </a:cxn>
                <a:cxn ang="0">
                  <a:pos x="246" y="688"/>
                </a:cxn>
                <a:cxn ang="0">
                  <a:pos x="134" y="648"/>
                </a:cxn>
                <a:cxn ang="0">
                  <a:pos x="110" y="624"/>
                </a:cxn>
                <a:cxn ang="0">
                  <a:pos x="78" y="576"/>
                </a:cxn>
                <a:cxn ang="0">
                  <a:pos x="54" y="464"/>
                </a:cxn>
                <a:cxn ang="0">
                  <a:pos x="30" y="408"/>
                </a:cxn>
                <a:cxn ang="0">
                  <a:pos x="22" y="384"/>
                </a:cxn>
                <a:cxn ang="0">
                  <a:pos x="14" y="416"/>
                </a:cxn>
              </a:cxnLst>
              <a:rect l="0" t="0" r="r" b="b"/>
              <a:pathLst>
                <a:path w="710" h="768">
                  <a:moveTo>
                    <a:pt x="14" y="416"/>
                  </a:moveTo>
                  <a:cubicBezTo>
                    <a:pt x="6" y="353"/>
                    <a:pt x="0" y="339"/>
                    <a:pt x="14" y="272"/>
                  </a:cubicBezTo>
                  <a:cubicBezTo>
                    <a:pt x="24" y="227"/>
                    <a:pt x="72" y="178"/>
                    <a:pt x="102" y="144"/>
                  </a:cubicBezTo>
                  <a:cubicBezTo>
                    <a:pt x="117" y="127"/>
                    <a:pt x="134" y="112"/>
                    <a:pt x="150" y="96"/>
                  </a:cubicBezTo>
                  <a:cubicBezTo>
                    <a:pt x="164" y="82"/>
                    <a:pt x="198" y="64"/>
                    <a:pt x="198" y="64"/>
                  </a:cubicBezTo>
                  <a:cubicBezTo>
                    <a:pt x="231" y="14"/>
                    <a:pt x="294" y="7"/>
                    <a:pt x="350" y="0"/>
                  </a:cubicBezTo>
                  <a:cubicBezTo>
                    <a:pt x="411" y="3"/>
                    <a:pt x="473" y="1"/>
                    <a:pt x="534" y="8"/>
                  </a:cubicBezTo>
                  <a:cubicBezTo>
                    <a:pt x="582" y="13"/>
                    <a:pt x="624" y="71"/>
                    <a:pt x="662" y="96"/>
                  </a:cubicBezTo>
                  <a:cubicBezTo>
                    <a:pt x="691" y="140"/>
                    <a:pt x="698" y="151"/>
                    <a:pt x="710" y="200"/>
                  </a:cubicBezTo>
                  <a:cubicBezTo>
                    <a:pt x="707" y="267"/>
                    <a:pt x="707" y="333"/>
                    <a:pt x="702" y="400"/>
                  </a:cubicBezTo>
                  <a:cubicBezTo>
                    <a:pt x="700" y="423"/>
                    <a:pt x="688" y="428"/>
                    <a:pt x="678" y="448"/>
                  </a:cubicBezTo>
                  <a:cubicBezTo>
                    <a:pt x="646" y="512"/>
                    <a:pt x="626" y="607"/>
                    <a:pt x="550" y="632"/>
                  </a:cubicBezTo>
                  <a:cubicBezTo>
                    <a:pt x="539" y="640"/>
                    <a:pt x="530" y="651"/>
                    <a:pt x="518" y="656"/>
                  </a:cubicBezTo>
                  <a:cubicBezTo>
                    <a:pt x="503" y="662"/>
                    <a:pt x="470" y="648"/>
                    <a:pt x="470" y="664"/>
                  </a:cubicBezTo>
                  <a:cubicBezTo>
                    <a:pt x="470" y="681"/>
                    <a:pt x="502" y="675"/>
                    <a:pt x="518" y="680"/>
                  </a:cubicBezTo>
                  <a:cubicBezTo>
                    <a:pt x="534" y="685"/>
                    <a:pt x="566" y="696"/>
                    <a:pt x="566" y="696"/>
                  </a:cubicBezTo>
                  <a:cubicBezTo>
                    <a:pt x="569" y="704"/>
                    <a:pt x="580" y="714"/>
                    <a:pt x="574" y="720"/>
                  </a:cubicBezTo>
                  <a:cubicBezTo>
                    <a:pt x="562" y="732"/>
                    <a:pt x="542" y="731"/>
                    <a:pt x="526" y="736"/>
                  </a:cubicBezTo>
                  <a:cubicBezTo>
                    <a:pt x="517" y="739"/>
                    <a:pt x="511" y="748"/>
                    <a:pt x="502" y="752"/>
                  </a:cubicBezTo>
                  <a:cubicBezTo>
                    <a:pt x="487" y="759"/>
                    <a:pt x="454" y="768"/>
                    <a:pt x="454" y="768"/>
                  </a:cubicBezTo>
                  <a:cubicBezTo>
                    <a:pt x="448" y="750"/>
                    <a:pt x="453" y="725"/>
                    <a:pt x="438" y="712"/>
                  </a:cubicBezTo>
                  <a:cubicBezTo>
                    <a:pt x="407" y="685"/>
                    <a:pt x="256" y="689"/>
                    <a:pt x="246" y="688"/>
                  </a:cubicBezTo>
                  <a:cubicBezTo>
                    <a:pt x="207" y="680"/>
                    <a:pt x="166" y="674"/>
                    <a:pt x="134" y="648"/>
                  </a:cubicBezTo>
                  <a:cubicBezTo>
                    <a:pt x="125" y="641"/>
                    <a:pt x="117" y="633"/>
                    <a:pt x="110" y="624"/>
                  </a:cubicBezTo>
                  <a:cubicBezTo>
                    <a:pt x="98" y="609"/>
                    <a:pt x="78" y="576"/>
                    <a:pt x="78" y="576"/>
                  </a:cubicBezTo>
                  <a:cubicBezTo>
                    <a:pt x="66" y="506"/>
                    <a:pt x="74" y="544"/>
                    <a:pt x="54" y="464"/>
                  </a:cubicBezTo>
                  <a:cubicBezTo>
                    <a:pt x="37" y="397"/>
                    <a:pt x="58" y="463"/>
                    <a:pt x="30" y="408"/>
                  </a:cubicBezTo>
                  <a:cubicBezTo>
                    <a:pt x="26" y="400"/>
                    <a:pt x="30" y="380"/>
                    <a:pt x="22" y="384"/>
                  </a:cubicBezTo>
                  <a:cubicBezTo>
                    <a:pt x="12" y="389"/>
                    <a:pt x="17" y="405"/>
                    <a:pt x="14" y="416"/>
                  </a:cubicBezTo>
                  <a:close/>
                </a:path>
              </a:pathLst>
            </a:custGeom>
            <a:solidFill>
              <a:schemeClr val="accent2">
                <a:alpha val="5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29707" name="Group 9"/>
            <p:cNvGrpSpPr>
              <a:grpSpLocks/>
            </p:cNvGrpSpPr>
            <p:nvPr/>
          </p:nvGrpSpPr>
          <p:grpSpPr bwMode="auto">
            <a:xfrm rot="416244">
              <a:off x="9" y="1746"/>
              <a:ext cx="1771" cy="1741"/>
              <a:chOff x="41" y="2787"/>
              <a:chExt cx="902" cy="833"/>
            </a:xfrm>
          </p:grpSpPr>
          <p:sp>
            <p:nvSpPr>
              <p:cNvPr id="116746" name="Freeform 10"/>
              <p:cNvSpPr>
                <a:spLocks/>
              </p:cNvSpPr>
              <p:nvPr userDrawn="1"/>
            </p:nvSpPr>
            <p:spPr bwMode="ltGray">
              <a:xfrm rot="373331" flipH="1">
                <a:off x="125" y="2787"/>
                <a:ext cx="313" cy="303"/>
              </a:xfrm>
              <a:custGeom>
                <a:avLst/>
                <a:gdLst/>
                <a:ahLst/>
                <a:cxnLst>
                  <a:cxn ang="0">
                    <a:pos x="46" y="210"/>
                  </a:cxn>
                  <a:cxn ang="0">
                    <a:pos x="37" y="198"/>
                  </a:cxn>
                  <a:cxn ang="0">
                    <a:pos x="26" y="181"/>
                  </a:cxn>
                  <a:cxn ang="0">
                    <a:pos x="15" y="159"/>
                  </a:cxn>
                  <a:cxn ang="0">
                    <a:pos x="5" y="135"/>
                  </a:cxn>
                  <a:cxn ang="0">
                    <a:pos x="0" y="109"/>
                  </a:cxn>
                  <a:cxn ang="0">
                    <a:pos x="1" y="82"/>
                  </a:cxn>
                  <a:cxn ang="0">
                    <a:pos x="9" y="57"/>
                  </a:cxn>
                  <a:cxn ang="0">
                    <a:pos x="27" y="35"/>
                  </a:cxn>
                  <a:cxn ang="0">
                    <a:pos x="45" y="22"/>
                  </a:cxn>
                  <a:cxn ang="0">
                    <a:pos x="60" y="12"/>
                  </a:cxn>
                  <a:cxn ang="0">
                    <a:pos x="72" y="7"/>
                  </a:cxn>
                  <a:cxn ang="0">
                    <a:pos x="81" y="5"/>
                  </a:cxn>
                  <a:cxn ang="0">
                    <a:pos x="88" y="5"/>
                  </a:cxn>
                  <a:cxn ang="0">
                    <a:pos x="104" y="0"/>
                  </a:cxn>
                  <a:cxn ang="0">
                    <a:pos x="148" y="8"/>
                  </a:cxn>
                  <a:cxn ang="0">
                    <a:pos x="160" y="12"/>
                  </a:cxn>
                  <a:cxn ang="0">
                    <a:pos x="172" y="15"/>
                  </a:cxn>
                  <a:cxn ang="0">
                    <a:pos x="182" y="19"/>
                  </a:cxn>
                  <a:cxn ang="0">
                    <a:pos x="190" y="23"/>
                  </a:cxn>
                  <a:cxn ang="0">
                    <a:pos x="198" y="27"/>
                  </a:cxn>
                  <a:cxn ang="0">
                    <a:pos x="205" y="32"/>
                  </a:cxn>
                  <a:cxn ang="0">
                    <a:pos x="211" y="38"/>
                  </a:cxn>
                  <a:cxn ang="0">
                    <a:pos x="217" y="45"/>
                  </a:cxn>
                  <a:cxn ang="0">
                    <a:pos x="205" y="40"/>
                  </a:cxn>
                  <a:cxn ang="0">
                    <a:pos x="194" y="36"/>
                  </a:cxn>
                  <a:cxn ang="0">
                    <a:pos x="183" y="33"/>
                  </a:cxn>
                  <a:cxn ang="0">
                    <a:pos x="172" y="30"/>
                  </a:cxn>
                  <a:cxn ang="0">
                    <a:pos x="163" y="27"/>
                  </a:cxn>
                  <a:cxn ang="0">
                    <a:pos x="153" y="26"/>
                  </a:cxn>
                  <a:cxn ang="0">
                    <a:pos x="143" y="24"/>
                  </a:cxn>
                  <a:cxn ang="0">
                    <a:pos x="134" y="24"/>
                  </a:cxn>
                  <a:cxn ang="0">
                    <a:pos x="125" y="24"/>
                  </a:cxn>
                  <a:cxn ang="0">
                    <a:pos x="116" y="25"/>
                  </a:cxn>
                  <a:cxn ang="0">
                    <a:pos x="107" y="27"/>
                  </a:cxn>
                  <a:cxn ang="0">
                    <a:pos x="99" y="29"/>
                  </a:cxn>
                  <a:cxn ang="0">
                    <a:pos x="91" y="33"/>
                  </a:cxn>
                  <a:cxn ang="0">
                    <a:pos x="82" y="36"/>
                  </a:cxn>
                  <a:cxn ang="0">
                    <a:pos x="74" y="41"/>
                  </a:cxn>
                  <a:cxn ang="0">
                    <a:pos x="66" y="46"/>
                  </a:cxn>
                  <a:cxn ang="0">
                    <a:pos x="52" y="61"/>
                  </a:cxn>
                  <a:cxn ang="0">
                    <a:pos x="42" y="80"/>
                  </a:cxn>
                  <a:cxn ang="0">
                    <a:pos x="37" y="103"/>
                  </a:cxn>
                  <a:cxn ang="0">
                    <a:pos x="35" y="126"/>
                  </a:cxn>
                  <a:cxn ang="0">
                    <a:pos x="35" y="151"/>
                  </a:cxn>
                  <a:cxn ang="0">
                    <a:pos x="38" y="174"/>
                  </a:cxn>
                  <a:cxn ang="0">
                    <a:pos x="41" y="194"/>
                  </a:cxn>
                  <a:cxn ang="0">
                    <a:pos x="46" y="210"/>
                  </a:cxn>
                </a:cxnLst>
                <a:rect l="0" t="0" r="r" b="b"/>
                <a:pathLst>
                  <a:path w="217" h="210">
                    <a:moveTo>
                      <a:pt x="46" y="210"/>
                    </a:moveTo>
                    <a:lnTo>
                      <a:pt x="37" y="198"/>
                    </a:lnTo>
                    <a:lnTo>
                      <a:pt x="26" y="181"/>
                    </a:lnTo>
                    <a:lnTo>
                      <a:pt x="15" y="159"/>
                    </a:lnTo>
                    <a:lnTo>
                      <a:pt x="5" y="135"/>
                    </a:lnTo>
                    <a:lnTo>
                      <a:pt x="0" y="109"/>
                    </a:lnTo>
                    <a:lnTo>
                      <a:pt x="1" y="82"/>
                    </a:lnTo>
                    <a:lnTo>
                      <a:pt x="9" y="57"/>
                    </a:lnTo>
                    <a:lnTo>
                      <a:pt x="27" y="35"/>
                    </a:lnTo>
                    <a:lnTo>
                      <a:pt x="45" y="22"/>
                    </a:lnTo>
                    <a:lnTo>
                      <a:pt x="60" y="12"/>
                    </a:lnTo>
                    <a:lnTo>
                      <a:pt x="72" y="7"/>
                    </a:lnTo>
                    <a:lnTo>
                      <a:pt x="81" y="5"/>
                    </a:lnTo>
                    <a:lnTo>
                      <a:pt x="88" y="5"/>
                    </a:lnTo>
                    <a:lnTo>
                      <a:pt x="104" y="0"/>
                    </a:lnTo>
                    <a:lnTo>
                      <a:pt x="148" y="8"/>
                    </a:lnTo>
                    <a:lnTo>
                      <a:pt x="160" y="12"/>
                    </a:lnTo>
                    <a:lnTo>
                      <a:pt x="172" y="15"/>
                    </a:lnTo>
                    <a:lnTo>
                      <a:pt x="182" y="19"/>
                    </a:lnTo>
                    <a:lnTo>
                      <a:pt x="190" y="23"/>
                    </a:lnTo>
                    <a:lnTo>
                      <a:pt x="198" y="27"/>
                    </a:lnTo>
                    <a:lnTo>
                      <a:pt x="205" y="32"/>
                    </a:lnTo>
                    <a:lnTo>
                      <a:pt x="211" y="38"/>
                    </a:lnTo>
                    <a:lnTo>
                      <a:pt x="217" y="45"/>
                    </a:lnTo>
                    <a:lnTo>
                      <a:pt x="205" y="40"/>
                    </a:lnTo>
                    <a:lnTo>
                      <a:pt x="194" y="36"/>
                    </a:lnTo>
                    <a:lnTo>
                      <a:pt x="183" y="33"/>
                    </a:lnTo>
                    <a:lnTo>
                      <a:pt x="172" y="30"/>
                    </a:lnTo>
                    <a:lnTo>
                      <a:pt x="163" y="27"/>
                    </a:lnTo>
                    <a:lnTo>
                      <a:pt x="153" y="26"/>
                    </a:lnTo>
                    <a:lnTo>
                      <a:pt x="143" y="24"/>
                    </a:lnTo>
                    <a:lnTo>
                      <a:pt x="134" y="24"/>
                    </a:lnTo>
                    <a:lnTo>
                      <a:pt x="125" y="24"/>
                    </a:lnTo>
                    <a:lnTo>
                      <a:pt x="116" y="25"/>
                    </a:lnTo>
                    <a:lnTo>
                      <a:pt x="107" y="27"/>
                    </a:lnTo>
                    <a:lnTo>
                      <a:pt x="99" y="29"/>
                    </a:lnTo>
                    <a:lnTo>
                      <a:pt x="91" y="33"/>
                    </a:lnTo>
                    <a:lnTo>
                      <a:pt x="82" y="36"/>
                    </a:lnTo>
                    <a:lnTo>
                      <a:pt x="74" y="41"/>
                    </a:lnTo>
                    <a:lnTo>
                      <a:pt x="66" y="46"/>
                    </a:lnTo>
                    <a:lnTo>
                      <a:pt x="52" y="61"/>
                    </a:lnTo>
                    <a:lnTo>
                      <a:pt x="42" y="80"/>
                    </a:lnTo>
                    <a:lnTo>
                      <a:pt x="37" y="103"/>
                    </a:lnTo>
                    <a:lnTo>
                      <a:pt x="35" y="126"/>
                    </a:lnTo>
                    <a:lnTo>
                      <a:pt x="35" y="151"/>
                    </a:lnTo>
                    <a:lnTo>
                      <a:pt x="38" y="174"/>
                    </a:lnTo>
                    <a:lnTo>
                      <a:pt x="41" y="194"/>
                    </a:lnTo>
                    <a:lnTo>
                      <a:pt x="46" y="21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16747" name="Freeform 11"/>
              <p:cNvSpPr>
                <a:spLocks/>
              </p:cNvSpPr>
              <p:nvPr userDrawn="1"/>
            </p:nvSpPr>
            <p:spPr bwMode="ltGray">
              <a:xfrm rot="373331" flipH="1">
                <a:off x="41" y="2843"/>
                <a:ext cx="262" cy="308"/>
              </a:xfrm>
              <a:custGeom>
                <a:avLst/>
                <a:gdLst/>
                <a:ahLst/>
                <a:cxnLst>
                  <a:cxn ang="0">
                    <a:pos x="109" y="0"/>
                  </a:cxn>
                  <a:cxn ang="0">
                    <a:pos x="112" y="2"/>
                  </a:cxn>
                  <a:cxn ang="0">
                    <a:pos x="118" y="8"/>
                  </a:cxn>
                  <a:cxn ang="0">
                    <a:pos x="127" y="18"/>
                  </a:cxn>
                  <a:cxn ang="0">
                    <a:pos x="137" y="33"/>
                  </a:cxn>
                  <a:cxn ang="0">
                    <a:pos x="145" y="52"/>
                  </a:cxn>
                  <a:cxn ang="0">
                    <a:pos x="150" y="76"/>
                  </a:cxn>
                  <a:cxn ang="0">
                    <a:pos x="150" y="105"/>
                  </a:cxn>
                  <a:cxn ang="0">
                    <a:pos x="144" y="139"/>
                  </a:cxn>
                  <a:cxn ang="0">
                    <a:pos x="140" y="149"/>
                  </a:cxn>
                  <a:cxn ang="0">
                    <a:pos x="136" y="157"/>
                  </a:cxn>
                  <a:cxn ang="0">
                    <a:pos x="131" y="165"/>
                  </a:cxn>
                  <a:cxn ang="0">
                    <a:pos x="125" y="173"/>
                  </a:cxn>
                  <a:cxn ang="0">
                    <a:pos x="117" y="180"/>
                  </a:cxn>
                  <a:cxn ang="0">
                    <a:pos x="110" y="185"/>
                  </a:cxn>
                  <a:cxn ang="0">
                    <a:pos x="102" y="191"/>
                  </a:cxn>
                  <a:cxn ang="0">
                    <a:pos x="92" y="195"/>
                  </a:cxn>
                  <a:cxn ang="0">
                    <a:pos x="82" y="197"/>
                  </a:cxn>
                  <a:cxn ang="0">
                    <a:pos x="72" y="200"/>
                  </a:cxn>
                  <a:cxn ang="0">
                    <a:pos x="61" y="201"/>
                  </a:cxn>
                  <a:cxn ang="0">
                    <a:pos x="49" y="201"/>
                  </a:cxn>
                  <a:cxn ang="0">
                    <a:pos x="37" y="200"/>
                  </a:cxn>
                  <a:cxn ang="0">
                    <a:pos x="25" y="197"/>
                  </a:cxn>
                  <a:cxn ang="0">
                    <a:pos x="12" y="193"/>
                  </a:cxn>
                  <a:cxn ang="0">
                    <a:pos x="0" y="188"/>
                  </a:cxn>
                  <a:cxn ang="0">
                    <a:pos x="11" y="195"/>
                  </a:cxn>
                  <a:cxn ang="0">
                    <a:pos x="22" y="200"/>
                  </a:cxn>
                  <a:cxn ang="0">
                    <a:pos x="33" y="205"/>
                  </a:cxn>
                  <a:cxn ang="0">
                    <a:pos x="43" y="208"/>
                  </a:cxn>
                  <a:cxn ang="0">
                    <a:pos x="53" y="211"/>
                  </a:cxn>
                  <a:cxn ang="0">
                    <a:pos x="63" y="212"/>
                  </a:cxn>
                  <a:cxn ang="0">
                    <a:pos x="73" y="213"/>
                  </a:cxn>
                  <a:cxn ang="0">
                    <a:pos x="83" y="213"/>
                  </a:cxn>
                  <a:cxn ang="0">
                    <a:pos x="91" y="212"/>
                  </a:cxn>
                  <a:cxn ang="0">
                    <a:pos x="100" y="210"/>
                  </a:cxn>
                  <a:cxn ang="0">
                    <a:pos x="108" y="208"/>
                  </a:cxn>
                  <a:cxn ang="0">
                    <a:pos x="116" y="206"/>
                  </a:cxn>
                  <a:cxn ang="0">
                    <a:pos x="123" y="203"/>
                  </a:cxn>
                  <a:cxn ang="0">
                    <a:pos x="130" y="199"/>
                  </a:cxn>
                  <a:cxn ang="0">
                    <a:pos x="136" y="195"/>
                  </a:cxn>
                  <a:cxn ang="0">
                    <a:pos x="142" y="191"/>
                  </a:cxn>
                  <a:cxn ang="0">
                    <a:pos x="158" y="176"/>
                  </a:cxn>
                  <a:cxn ang="0">
                    <a:pos x="169" y="161"/>
                  </a:cxn>
                  <a:cxn ang="0">
                    <a:pos x="176" y="144"/>
                  </a:cxn>
                  <a:cxn ang="0">
                    <a:pos x="179" y="128"/>
                  </a:cxn>
                  <a:cxn ang="0">
                    <a:pos x="181" y="111"/>
                  </a:cxn>
                  <a:cxn ang="0">
                    <a:pos x="181" y="95"/>
                  </a:cxn>
                  <a:cxn ang="0">
                    <a:pos x="182" y="79"/>
                  </a:cxn>
                  <a:cxn ang="0">
                    <a:pos x="173" y="46"/>
                  </a:cxn>
                  <a:cxn ang="0">
                    <a:pos x="156" y="21"/>
                  </a:cxn>
                  <a:cxn ang="0">
                    <a:pos x="151" y="18"/>
                  </a:cxn>
                  <a:cxn ang="0">
                    <a:pos x="147" y="15"/>
                  </a:cxn>
                  <a:cxn ang="0">
                    <a:pos x="142" y="13"/>
                  </a:cxn>
                  <a:cxn ang="0">
                    <a:pos x="138" y="11"/>
                  </a:cxn>
                  <a:cxn ang="0">
                    <a:pos x="132" y="9"/>
                  </a:cxn>
                  <a:cxn ang="0">
                    <a:pos x="126" y="6"/>
                  </a:cxn>
                  <a:cxn ang="0">
                    <a:pos x="119" y="3"/>
                  </a:cxn>
                  <a:cxn ang="0">
                    <a:pos x="109" y="0"/>
                  </a:cxn>
                </a:cxnLst>
                <a:rect l="0" t="0" r="r" b="b"/>
                <a:pathLst>
                  <a:path w="182" h="213">
                    <a:moveTo>
                      <a:pt x="109" y="0"/>
                    </a:moveTo>
                    <a:lnTo>
                      <a:pt x="112" y="2"/>
                    </a:lnTo>
                    <a:lnTo>
                      <a:pt x="118" y="8"/>
                    </a:lnTo>
                    <a:lnTo>
                      <a:pt x="127" y="18"/>
                    </a:lnTo>
                    <a:lnTo>
                      <a:pt x="137" y="33"/>
                    </a:lnTo>
                    <a:lnTo>
                      <a:pt x="145" y="52"/>
                    </a:lnTo>
                    <a:lnTo>
                      <a:pt x="150" y="76"/>
                    </a:lnTo>
                    <a:lnTo>
                      <a:pt x="150" y="105"/>
                    </a:lnTo>
                    <a:lnTo>
                      <a:pt x="144" y="139"/>
                    </a:lnTo>
                    <a:lnTo>
                      <a:pt x="140" y="149"/>
                    </a:lnTo>
                    <a:lnTo>
                      <a:pt x="136" y="157"/>
                    </a:lnTo>
                    <a:lnTo>
                      <a:pt x="131" y="165"/>
                    </a:lnTo>
                    <a:lnTo>
                      <a:pt x="125" y="173"/>
                    </a:lnTo>
                    <a:lnTo>
                      <a:pt x="117" y="180"/>
                    </a:lnTo>
                    <a:lnTo>
                      <a:pt x="110" y="185"/>
                    </a:lnTo>
                    <a:lnTo>
                      <a:pt x="102" y="191"/>
                    </a:lnTo>
                    <a:lnTo>
                      <a:pt x="92" y="195"/>
                    </a:lnTo>
                    <a:lnTo>
                      <a:pt x="82" y="197"/>
                    </a:lnTo>
                    <a:lnTo>
                      <a:pt x="72" y="200"/>
                    </a:lnTo>
                    <a:lnTo>
                      <a:pt x="61" y="201"/>
                    </a:lnTo>
                    <a:lnTo>
                      <a:pt x="49" y="201"/>
                    </a:lnTo>
                    <a:lnTo>
                      <a:pt x="37" y="200"/>
                    </a:lnTo>
                    <a:lnTo>
                      <a:pt x="25" y="197"/>
                    </a:lnTo>
                    <a:lnTo>
                      <a:pt x="12" y="193"/>
                    </a:lnTo>
                    <a:lnTo>
                      <a:pt x="0" y="188"/>
                    </a:lnTo>
                    <a:lnTo>
                      <a:pt x="11" y="195"/>
                    </a:lnTo>
                    <a:lnTo>
                      <a:pt x="22" y="200"/>
                    </a:lnTo>
                    <a:lnTo>
                      <a:pt x="33" y="205"/>
                    </a:lnTo>
                    <a:lnTo>
                      <a:pt x="43" y="208"/>
                    </a:lnTo>
                    <a:lnTo>
                      <a:pt x="53" y="211"/>
                    </a:lnTo>
                    <a:lnTo>
                      <a:pt x="63" y="212"/>
                    </a:lnTo>
                    <a:lnTo>
                      <a:pt x="73" y="213"/>
                    </a:lnTo>
                    <a:lnTo>
                      <a:pt x="83" y="213"/>
                    </a:lnTo>
                    <a:lnTo>
                      <a:pt x="91" y="212"/>
                    </a:lnTo>
                    <a:lnTo>
                      <a:pt x="100" y="210"/>
                    </a:lnTo>
                    <a:lnTo>
                      <a:pt x="108" y="208"/>
                    </a:lnTo>
                    <a:lnTo>
                      <a:pt x="116" y="206"/>
                    </a:lnTo>
                    <a:lnTo>
                      <a:pt x="123" y="203"/>
                    </a:lnTo>
                    <a:lnTo>
                      <a:pt x="130" y="199"/>
                    </a:lnTo>
                    <a:lnTo>
                      <a:pt x="136" y="195"/>
                    </a:lnTo>
                    <a:lnTo>
                      <a:pt x="142" y="191"/>
                    </a:lnTo>
                    <a:lnTo>
                      <a:pt x="158" y="176"/>
                    </a:lnTo>
                    <a:lnTo>
                      <a:pt x="169" y="161"/>
                    </a:lnTo>
                    <a:lnTo>
                      <a:pt x="176" y="144"/>
                    </a:lnTo>
                    <a:lnTo>
                      <a:pt x="179" y="128"/>
                    </a:lnTo>
                    <a:lnTo>
                      <a:pt x="181" y="111"/>
                    </a:lnTo>
                    <a:lnTo>
                      <a:pt x="181" y="95"/>
                    </a:lnTo>
                    <a:lnTo>
                      <a:pt x="182" y="79"/>
                    </a:lnTo>
                    <a:lnTo>
                      <a:pt x="173" y="46"/>
                    </a:lnTo>
                    <a:lnTo>
                      <a:pt x="156" y="21"/>
                    </a:lnTo>
                    <a:lnTo>
                      <a:pt x="151" y="18"/>
                    </a:lnTo>
                    <a:lnTo>
                      <a:pt x="147" y="15"/>
                    </a:lnTo>
                    <a:lnTo>
                      <a:pt x="142" y="13"/>
                    </a:lnTo>
                    <a:lnTo>
                      <a:pt x="138" y="11"/>
                    </a:lnTo>
                    <a:lnTo>
                      <a:pt x="132" y="9"/>
                    </a:lnTo>
                    <a:lnTo>
                      <a:pt x="126" y="6"/>
                    </a:lnTo>
                    <a:lnTo>
                      <a:pt x="119" y="3"/>
                    </a:lnTo>
                    <a:lnTo>
                      <a:pt x="109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16748" name="Freeform 12"/>
              <p:cNvSpPr>
                <a:spLocks/>
              </p:cNvSpPr>
              <p:nvPr userDrawn="1"/>
            </p:nvSpPr>
            <p:spPr bwMode="ltGray">
              <a:xfrm rot="373331" flipH="1">
                <a:off x="121" y="2907"/>
                <a:ext cx="93" cy="156"/>
              </a:xfrm>
              <a:custGeom>
                <a:avLst/>
                <a:gdLst/>
                <a:ahLst/>
                <a:cxnLst>
                  <a:cxn ang="0">
                    <a:pos x="94" y="0"/>
                  </a:cxn>
                  <a:cxn ang="0">
                    <a:pos x="105" y="9"/>
                  </a:cxn>
                  <a:cxn ang="0">
                    <a:pos x="115" y="27"/>
                  </a:cxn>
                  <a:cxn ang="0">
                    <a:pos x="123" y="50"/>
                  </a:cxn>
                  <a:cxn ang="0">
                    <a:pos x="128" y="78"/>
                  </a:cxn>
                  <a:cxn ang="0">
                    <a:pos x="127" y="111"/>
                  </a:cxn>
                  <a:cxn ang="0">
                    <a:pos x="116" y="145"/>
                  </a:cxn>
                  <a:cxn ang="0">
                    <a:pos x="94" y="181"/>
                  </a:cxn>
                  <a:cxn ang="0">
                    <a:pos x="60" y="217"/>
                  </a:cxn>
                  <a:cxn ang="0">
                    <a:pos x="49" y="213"/>
                  </a:cxn>
                  <a:cxn ang="0">
                    <a:pos x="38" y="210"/>
                  </a:cxn>
                  <a:cxn ang="0">
                    <a:pos x="26" y="205"/>
                  </a:cxn>
                  <a:cxn ang="0">
                    <a:pos x="16" y="201"/>
                  </a:cxn>
                  <a:cxn ang="0">
                    <a:pos x="8" y="196"/>
                  </a:cxn>
                  <a:cxn ang="0">
                    <a:pos x="2" y="190"/>
                  </a:cxn>
                  <a:cxn ang="0">
                    <a:pos x="0" y="183"/>
                  </a:cxn>
                  <a:cxn ang="0">
                    <a:pos x="1" y="178"/>
                  </a:cxn>
                  <a:cxn ang="0">
                    <a:pos x="13" y="171"/>
                  </a:cxn>
                  <a:cxn ang="0">
                    <a:pos x="29" y="161"/>
                  </a:cxn>
                  <a:cxn ang="0">
                    <a:pos x="46" y="150"/>
                  </a:cxn>
                  <a:cxn ang="0">
                    <a:pos x="63" y="134"/>
                  </a:cxn>
                  <a:cxn ang="0">
                    <a:pos x="79" y="112"/>
                  </a:cxn>
                  <a:cxn ang="0">
                    <a:pos x="91" y="83"/>
                  </a:cxn>
                  <a:cxn ang="0">
                    <a:pos x="97" y="46"/>
                  </a:cxn>
                  <a:cxn ang="0">
                    <a:pos x="94" y="0"/>
                  </a:cxn>
                </a:cxnLst>
                <a:rect l="0" t="0" r="r" b="b"/>
                <a:pathLst>
                  <a:path w="128" h="217">
                    <a:moveTo>
                      <a:pt x="94" y="0"/>
                    </a:moveTo>
                    <a:lnTo>
                      <a:pt x="105" y="9"/>
                    </a:lnTo>
                    <a:lnTo>
                      <a:pt x="115" y="27"/>
                    </a:lnTo>
                    <a:lnTo>
                      <a:pt x="123" y="50"/>
                    </a:lnTo>
                    <a:lnTo>
                      <a:pt x="128" y="78"/>
                    </a:lnTo>
                    <a:lnTo>
                      <a:pt x="127" y="111"/>
                    </a:lnTo>
                    <a:lnTo>
                      <a:pt x="116" y="145"/>
                    </a:lnTo>
                    <a:lnTo>
                      <a:pt x="94" y="181"/>
                    </a:lnTo>
                    <a:lnTo>
                      <a:pt x="60" y="217"/>
                    </a:lnTo>
                    <a:lnTo>
                      <a:pt x="49" y="213"/>
                    </a:lnTo>
                    <a:lnTo>
                      <a:pt x="38" y="210"/>
                    </a:lnTo>
                    <a:lnTo>
                      <a:pt x="26" y="205"/>
                    </a:lnTo>
                    <a:lnTo>
                      <a:pt x="16" y="201"/>
                    </a:lnTo>
                    <a:lnTo>
                      <a:pt x="8" y="196"/>
                    </a:lnTo>
                    <a:lnTo>
                      <a:pt x="2" y="190"/>
                    </a:lnTo>
                    <a:lnTo>
                      <a:pt x="0" y="183"/>
                    </a:lnTo>
                    <a:lnTo>
                      <a:pt x="1" y="178"/>
                    </a:lnTo>
                    <a:lnTo>
                      <a:pt x="13" y="171"/>
                    </a:lnTo>
                    <a:lnTo>
                      <a:pt x="29" y="161"/>
                    </a:lnTo>
                    <a:lnTo>
                      <a:pt x="46" y="150"/>
                    </a:lnTo>
                    <a:lnTo>
                      <a:pt x="63" y="134"/>
                    </a:lnTo>
                    <a:lnTo>
                      <a:pt x="79" y="112"/>
                    </a:lnTo>
                    <a:lnTo>
                      <a:pt x="91" y="83"/>
                    </a:lnTo>
                    <a:lnTo>
                      <a:pt x="97" y="46"/>
                    </a:lnTo>
                    <a:lnTo>
                      <a:pt x="94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16749" name="Freeform 13"/>
              <p:cNvSpPr>
                <a:spLocks/>
              </p:cNvSpPr>
              <p:nvPr userDrawn="1"/>
            </p:nvSpPr>
            <p:spPr bwMode="ltGray">
              <a:xfrm rot="373331" flipH="1">
                <a:off x="313" y="3110"/>
                <a:ext cx="85" cy="93"/>
              </a:xfrm>
              <a:custGeom>
                <a:avLst/>
                <a:gdLst/>
                <a:ahLst/>
                <a:cxnLst>
                  <a:cxn ang="0">
                    <a:pos x="75" y="0"/>
                  </a:cxn>
                  <a:cxn ang="0">
                    <a:pos x="0" y="25"/>
                  </a:cxn>
                  <a:cxn ang="0">
                    <a:pos x="3" y="26"/>
                  </a:cxn>
                  <a:cxn ang="0">
                    <a:pos x="14" y="29"/>
                  </a:cxn>
                  <a:cxn ang="0">
                    <a:pos x="29" y="36"/>
                  </a:cxn>
                  <a:cxn ang="0">
                    <a:pos x="46" y="47"/>
                  </a:cxn>
                  <a:cxn ang="0">
                    <a:pos x="66" y="62"/>
                  </a:cxn>
                  <a:cxn ang="0">
                    <a:pos x="84" y="80"/>
                  </a:cxn>
                  <a:cxn ang="0">
                    <a:pos x="102" y="103"/>
                  </a:cxn>
                  <a:cxn ang="0">
                    <a:pos x="116" y="132"/>
                  </a:cxn>
                  <a:cxn ang="0">
                    <a:pos x="117" y="120"/>
                  </a:cxn>
                  <a:cxn ang="0">
                    <a:pos x="115" y="107"/>
                  </a:cxn>
                  <a:cxn ang="0">
                    <a:pos x="108" y="90"/>
                  </a:cxn>
                  <a:cxn ang="0">
                    <a:pos x="99" y="74"/>
                  </a:cxn>
                  <a:cxn ang="0">
                    <a:pos x="89" y="58"/>
                  </a:cxn>
                  <a:cxn ang="0">
                    <a:pos x="78" y="45"/>
                  </a:cxn>
                  <a:cxn ang="0">
                    <a:pos x="67" y="36"/>
                  </a:cxn>
                  <a:cxn ang="0">
                    <a:pos x="58" y="32"/>
                  </a:cxn>
                  <a:cxn ang="0">
                    <a:pos x="69" y="29"/>
                  </a:cxn>
                  <a:cxn ang="0">
                    <a:pos x="79" y="28"/>
                  </a:cxn>
                  <a:cxn ang="0">
                    <a:pos x="89" y="26"/>
                  </a:cxn>
                  <a:cxn ang="0">
                    <a:pos x="98" y="25"/>
                  </a:cxn>
                  <a:cxn ang="0">
                    <a:pos x="105" y="24"/>
                  </a:cxn>
                  <a:cxn ang="0">
                    <a:pos x="109" y="22"/>
                  </a:cxn>
                  <a:cxn ang="0">
                    <a:pos x="113" y="21"/>
                  </a:cxn>
                  <a:cxn ang="0">
                    <a:pos x="114" y="21"/>
                  </a:cxn>
                  <a:cxn ang="0">
                    <a:pos x="75" y="0"/>
                  </a:cxn>
                </a:cxnLst>
                <a:rect l="0" t="0" r="r" b="b"/>
                <a:pathLst>
                  <a:path w="117" h="132">
                    <a:moveTo>
                      <a:pt x="75" y="0"/>
                    </a:moveTo>
                    <a:lnTo>
                      <a:pt x="0" y="25"/>
                    </a:lnTo>
                    <a:lnTo>
                      <a:pt x="3" y="26"/>
                    </a:lnTo>
                    <a:lnTo>
                      <a:pt x="14" y="29"/>
                    </a:lnTo>
                    <a:lnTo>
                      <a:pt x="29" y="36"/>
                    </a:lnTo>
                    <a:lnTo>
                      <a:pt x="46" y="47"/>
                    </a:lnTo>
                    <a:lnTo>
                      <a:pt x="66" y="62"/>
                    </a:lnTo>
                    <a:lnTo>
                      <a:pt x="84" y="80"/>
                    </a:lnTo>
                    <a:lnTo>
                      <a:pt x="102" y="103"/>
                    </a:lnTo>
                    <a:lnTo>
                      <a:pt x="116" y="132"/>
                    </a:lnTo>
                    <a:lnTo>
                      <a:pt x="117" y="120"/>
                    </a:lnTo>
                    <a:lnTo>
                      <a:pt x="115" y="107"/>
                    </a:lnTo>
                    <a:lnTo>
                      <a:pt x="108" y="90"/>
                    </a:lnTo>
                    <a:lnTo>
                      <a:pt x="99" y="74"/>
                    </a:lnTo>
                    <a:lnTo>
                      <a:pt x="89" y="58"/>
                    </a:lnTo>
                    <a:lnTo>
                      <a:pt x="78" y="45"/>
                    </a:lnTo>
                    <a:lnTo>
                      <a:pt x="67" y="36"/>
                    </a:lnTo>
                    <a:lnTo>
                      <a:pt x="58" y="32"/>
                    </a:lnTo>
                    <a:lnTo>
                      <a:pt x="69" y="29"/>
                    </a:lnTo>
                    <a:lnTo>
                      <a:pt x="79" y="28"/>
                    </a:lnTo>
                    <a:lnTo>
                      <a:pt x="89" y="26"/>
                    </a:lnTo>
                    <a:lnTo>
                      <a:pt x="98" y="25"/>
                    </a:lnTo>
                    <a:lnTo>
                      <a:pt x="105" y="24"/>
                    </a:lnTo>
                    <a:lnTo>
                      <a:pt x="109" y="22"/>
                    </a:lnTo>
                    <a:lnTo>
                      <a:pt x="113" y="21"/>
                    </a:lnTo>
                    <a:lnTo>
                      <a:pt x="114" y="21"/>
                    </a:lnTo>
                    <a:lnTo>
                      <a:pt x="75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16750" name="Freeform 14"/>
              <p:cNvSpPr>
                <a:spLocks/>
              </p:cNvSpPr>
              <p:nvPr userDrawn="1"/>
            </p:nvSpPr>
            <p:spPr bwMode="ltGray">
              <a:xfrm rot="373331" flipH="1">
                <a:off x="289" y="3134"/>
                <a:ext cx="21" cy="55"/>
              </a:xfrm>
              <a:custGeom>
                <a:avLst/>
                <a:gdLst/>
                <a:ahLst/>
                <a:cxnLst>
                  <a:cxn ang="0">
                    <a:pos x="29" y="0"/>
                  </a:cxn>
                  <a:cxn ang="0">
                    <a:pos x="23" y="0"/>
                  </a:cxn>
                  <a:cxn ang="0">
                    <a:pos x="16" y="4"/>
                  </a:cxn>
                  <a:cxn ang="0">
                    <a:pos x="9" y="9"/>
                  </a:cxn>
                  <a:cxn ang="0">
                    <a:pos x="4" y="19"/>
                  </a:cxn>
                  <a:cxn ang="0">
                    <a:pos x="1" y="30"/>
                  </a:cxn>
                  <a:cxn ang="0">
                    <a:pos x="0" y="44"/>
                  </a:cxn>
                  <a:cxn ang="0">
                    <a:pos x="3" y="60"/>
                  </a:cxn>
                  <a:cxn ang="0">
                    <a:pos x="11" y="77"/>
                  </a:cxn>
                  <a:cxn ang="0">
                    <a:pos x="15" y="53"/>
                  </a:cxn>
                  <a:cxn ang="0">
                    <a:pos x="19" y="37"/>
                  </a:cxn>
                  <a:cxn ang="0">
                    <a:pos x="23" y="22"/>
                  </a:cxn>
                  <a:cxn ang="0">
                    <a:pos x="29" y="0"/>
                  </a:cxn>
                </a:cxnLst>
                <a:rect l="0" t="0" r="r" b="b"/>
                <a:pathLst>
                  <a:path w="29" h="77">
                    <a:moveTo>
                      <a:pt x="29" y="0"/>
                    </a:moveTo>
                    <a:lnTo>
                      <a:pt x="23" y="0"/>
                    </a:lnTo>
                    <a:lnTo>
                      <a:pt x="16" y="4"/>
                    </a:lnTo>
                    <a:lnTo>
                      <a:pt x="9" y="9"/>
                    </a:lnTo>
                    <a:lnTo>
                      <a:pt x="4" y="19"/>
                    </a:lnTo>
                    <a:lnTo>
                      <a:pt x="1" y="30"/>
                    </a:lnTo>
                    <a:lnTo>
                      <a:pt x="0" y="44"/>
                    </a:lnTo>
                    <a:lnTo>
                      <a:pt x="3" y="60"/>
                    </a:lnTo>
                    <a:lnTo>
                      <a:pt x="11" y="77"/>
                    </a:lnTo>
                    <a:lnTo>
                      <a:pt x="15" y="53"/>
                    </a:lnTo>
                    <a:lnTo>
                      <a:pt x="19" y="37"/>
                    </a:lnTo>
                    <a:lnTo>
                      <a:pt x="23" y="22"/>
                    </a:lnTo>
                    <a:lnTo>
                      <a:pt x="29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grpSp>
            <p:nvGrpSpPr>
              <p:cNvPr id="29739" name="Group 15"/>
              <p:cNvGrpSpPr>
                <a:grpSpLocks/>
              </p:cNvGrpSpPr>
              <p:nvPr userDrawn="1"/>
            </p:nvGrpSpPr>
            <p:grpSpPr bwMode="auto">
              <a:xfrm rot="10886446" flipH="1">
                <a:off x="335" y="3251"/>
                <a:ext cx="608" cy="369"/>
                <a:chOff x="-366" y="1704"/>
                <a:chExt cx="608" cy="369"/>
              </a:xfrm>
            </p:grpSpPr>
            <p:sp>
              <p:nvSpPr>
                <p:cNvPr id="116752" name="Freeform 16"/>
                <p:cNvSpPr>
                  <a:spLocks/>
                </p:cNvSpPr>
                <p:nvPr userDrawn="1"/>
              </p:nvSpPr>
              <p:spPr bwMode="ltGray">
                <a:xfrm rot="4200091">
                  <a:off x="-243" y="1807"/>
                  <a:ext cx="143" cy="390"/>
                </a:xfrm>
                <a:custGeom>
                  <a:avLst/>
                  <a:gdLst/>
                  <a:ahLst/>
                  <a:cxnLst>
                    <a:cxn ang="0">
                      <a:pos x="12" y="44"/>
                    </a:cxn>
                    <a:cxn ang="0">
                      <a:pos x="6" y="72"/>
                    </a:cxn>
                    <a:cxn ang="0">
                      <a:pos x="3" y="99"/>
                    </a:cxn>
                    <a:cxn ang="0">
                      <a:pos x="0" y="125"/>
                    </a:cxn>
                    <a:cxn ang="0">
                      <a:pos x="0" y="151"/>
                    </a:cxn>
                    <a:cxn ang="0">
                      <a:pos x="3" y="180"/>
                    </a:cxn>
                    <a:cxn ang="0">
                      <a:pos x="7" y="211"/>
                    </a:cxn>
                    <a:cxn ang="0">
                      <a:pos x="16" y="247"/>
                    </a:cxn>
                    <a:cxn ang="0">
                      <a:pos x="29" y="287"/>
                    </a:cxn>
                    <a:cxn ang="0">
                      <a:pos x="43" y="325"/>
                    </a:cxn>
                    <a:cxn ang="0">
                      <a:pos x="61" y="364"/>
                    </a:cxn>
                    <a:cxn ang="0">
                      <a:pos x="83" y="406"/>
                    </a:cxn>
                    <a:cxn ang="0">
                      <a:pos x="106" y="446"/>
                    </a:cxn>
                    <a:cxn ang="0">
                      <a:pos x="132" y="483"/>
                    </a:cxn>
                    <a:cxn ang="0">
                      <a:pos x="157" y="516"/>
                    </a:cxn>
                    <a:cxn ang="0">
                      <a:pos x="182" y="544"/>
                    </a:cxn>
                    <a:cxn ang="0">
                      <a:pos x="207" y="564"/>
                    </a:cxn>
                    <a:cxn ang="0">
                      <a:pos x="160" y="501"/>
                    </a:cxn>
                    <a:cxn ang="0">
                      <a:pos x="127" y="448"/>
                    </a:cxn>
                    <a:cxn ang="0">
                      <a:pos x="103" y="405"/>
                    </a:cxn>
                    <a:cxn ang="0">
                      <a:pos x="87" y="368"/>
                    </a:cxn>
                    <a:cxn ang="0">
                      <a:pos x="75" y="337"/>
                    </a:cxn>
                    <a:cxn ang="0">
                      <a:pos x="68" y="309"/>
                    </a:cxn>
                    <a:cxn ang="0">
                      <a:pos x="63" y="285"/>
                    </a:cxn>
                    <a:cxn ang="0">
                      <a:pos x="56" y="261"/>
                    </a:cxn>
                    <a:cxn ang="0">
                      <a:pos x="44" y="205"/>
                    </a:cxn>
                    <a:cxn ang="0">
                      <a:pos x="41" y="140"/>
                    </a:cxn>
                    <a:cxn ang="0">
                      <a:pos x="43" y="68"/>
                    </a:cxn>
                    <a:cxn ang="0">
                      <a:pos x="50" y="0"/>
                    </a:cxn>
                    <a:cxn ang="0">
                      <a:pos x="12" y="44"/>
                    </a:cxn>
                  </a:cxnLst>
                  <a:rect l="0" t="0" r="r" b="b"/>
                  <a:pathLst>
                    <a:path w="207" h="564">
                      <a:moveTo>
                        <a:pt x="12" y="44"/>
                      </a:moveTo>
                      <a:lnTo>
                        <a:pt x="6" y="72"/>
                      </a:lnTo>
                      <a:lnTo>
                        <a:pt x="3" y="99"/>
                      </a:lnTo>
                      <a:lnTo>
                        <a:pt x="0" y="125"/>
                      </a:lnTo>
                      <a:lnTo>
                        <a:pt x="0" y="151"/>
                      </a:lnTo>
                      <a:lnTo>
                        <a:pt x="3" y="180"/>
                      </a:lnTo>
                      <a:lnTo>
                        <a:pt x="7" y="211"/>
                      </a:lnTo>
                      <a:lnTo>
                        <a:pt x="16" y="247"/>
                      </a:lnTo>
                      <a:lnTo>
                        <a:pt x="29" y="287"/>
                      </a:lnTo>
                      <a:lnTo>
                        <a:pt x="43" y="325"/>
                      </a:lnTo>
                      <a:lnTo>
                        <a:pt x="61" y="364"/>
                      </a:lnTo>
                      <a:lnTo>
                        <a:pt x="83" y="406"/>
                      </a:lnTo>
                      <a:lnTo>
                        <a:pt x="106" y="446"/>
                      </a:lnTo>
                      <a:lnTo>
                        <a:pt x="132" y="483"/>
                      </a:lnTo>
                      <a:lnTo>
                        <a:pt x="157" y="516"/>
                      </a:lnTo>
                      <a:lnTo>
                        <a:pt x="182" y="544"/>
                      </a:lnTo>
                      <a:lnTo>
                        <a:pt x="207" y="564"/>
                      </a:lnTo>
                      <a:lnTo>
                        <a:pt x="160" y="501"/>
                      </a:lnTo>
                      <a:lnTo>
                        <a:pt x="127" y="448"/>
                      </a:lnTo>
                      <a:lnTo>
                        <a:pt x="103" y="405"/>
                      </a:lnTo>
                      <a:lnTo>
                        <a:pt x="87" y="368"/>
                      </a:lnTo>
                      <a:lnTo>
                        <a:pt x="75" y="337"/>
                      </a:lnTo>
                      <a:lnTo>
                        <a:pt x="68" y="309"/>
                      </a:lnTo>
                      <a:lnTo>
                        <a:pt x="63" y="285"/>
                      </a:lnTo>
                      <a:lnTo>
                        <a:pt x="56" y="261"/>
                      </a:lnTo>
                      <a:lnTo>
                        <a:pt x="44" y="205"/>
                      </a:lnTo>
                      <a:lnTo>
                        <a:pt x="41" y="140"/>
                      </a:lnTo>
                      <a:lnTo>
                        <a:pt x="43" y="68"/>
                      </a:lnTo>
                      <a:lnTo>
                        <a:pt x="50" y="0"/>
                      </a:lnTo>
                      <a:lnTo>
                        <a:pt x="12" y="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16753" name="Freeform 17"/>
                <p:cNvSpPr>
                  <a:spLocks/>
                </p:cNvSpPr>
                <p:nvPr userDrawn="1"/>
              </p:nvSpPr>
              <p:spPr bwMode="ltGray">
                <a:xfrm rot="4200091">
                  <a:off x="124" y="1761"/>
                  <a:ext cx="33" cy="160"/>
                </a:xfrm>
                <a:custGeom>
                  <a:avLst/>
                  <a:gdLst/>
                  <a:ahLst/>
                  <a:cxnLst>
                    <a:cxn ang="0">
                      <a:pos x="0" y="19"/>
                    </a:cxn>
                    <a:cxn ang="0">
                      <a:pos x="14" y="55"/>
                    </a:cxn>
                    <a:cxn ang="0">
                      <a:pos x="22" y="101"/>
                    </a:cxn>
                    <a:cxn ang="0">
                      <a:pos x="24" y="159"/>
                    </a:cxn>
                    <a:cxn ang="0">
                      <a:pos x="19" y="232"/>
                    </a:cxn>
                    <a:cxn ang="0">
                      <a:pos x="45" y="217"/>
                    </a:cxn>
                    <a:cxn ang="0">
                      <a:pos x="47" y="178"/>
                    </a:cxn>
                    <a:cxn ang="0">
                      <a:pos x="47" y="140"/>
                    </a:cxn>
                    <a:cxn ang="0">
                      <a:pos x="45" y="103"/>
                    </a:cxn>
                    <a:cxn ang="0">
                      <a:pos x="41" y="71"/>
                    </a:cxn>
                    <a:cxn ang="0">
                      <a:pos x="36" y="52"/>
                    </a:cxn>
                    <a:cxn ang="0">
                      <a:pos x="29" y="34"/>
                    </a:cxn>
                    <a:cxn ang="0">
                      <a:pos x="22" y="17"/>
                    </a:cxn>
                    <a:cxn ang="0">
                      <a:pos x="13" y="0"/>
                    </a:cxn>
                    <a:cxn ang="0">
                      <a:pos x="0" y="19"/>
                    </a:cxn>
                  </a:cxnLst>
                  <a:rect l="0" t="0" r="r" b="b"/>
                  <a:pathLst>
                    <a:path w="47" h="232">
                      <a:moveTo>
                        <a:pt x="0" y="19"/>
                      </a:moveTo>
                      <a:lnTo>
                        <a:pt x="14" y="55"/>
                      </a:lnTo>
                      <a:lnTo>
                        <a:pt x="22" y="101"/>
                      </a:lnTo>
                      <a:lnTo>
                        <a:pt x="24" y="159"/>
                      </a:lnTo>
                      <a:lnTo>
                        <a:pt x="19" y="232"/>
                      </a:lnTo>
                      <a:lnTo>
                        <a:pt x="45" y="217"/>
                      </a:lnTo>
                      <a:lnTo>
                        <a:pt x="47" y="178"/>
                      </a:lnTo>
                      <a:lnTo>
                        <a:pt x="47" y="140"/>
                      </a:lnTo>
                      <a:lnTo>
                        <a:pt x="45" y="103"/>
                      </a:lnTo>
                      <a:lnTo>
                        <a:pt x="41" y="71"/>
                      </a:lnTo>
                      <a:lnTo>
                        <a:pt x="36" y="52"/>
                      </a:lnTo>
                      <a:lnTo>
                        <a:pt x="29" y="34"/>
                      </a:lnTo>
                      <a:lnTo>
                        <a:pt x="22" y="17"/>
                      </a:lnTo>
                      <a:lnTo>
                        <a:pt x="13" y="0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16754" name="Freeform 18"/>
                <p:cNvSpPr>
                  <a:spLocks/>
                </p:cNvSpPr>
                <p:nvPr userDrawn="1"/>
              </p:nvSpPr>
              <p:spPr bwMode="ltGray">
                <a:xfrm rot="4200091">
                  <a:off x="197" y="1721"/>
                  <a:ext cx="60" cy="27"/>
                </a:xfrm>
                <a:custGeom>
                  <a:avLst/>
                  <a:gdLst/>
                  <a:ahLst/>
                  <a:cxnLst>
                    <a:cxn ang="0">
                      <a:pos x="87" y="22"/>
                    </a:cxn>
                    <a:cxn ang="0">
                      <a:pos x="77" y="17"/>
                    </a:cxn>
                    <a:cxn ang="0">
                      <a:pos x="68" y="12"/>
                    </a:cxn>
                    <a:cxn ang="0">
                      <a:pos x="58" y="7"/>
                    </a:cxn>
                    <a:cxn ang="0">
                      <a:pos x="47" y="5"/>
                    </a:cxn>
                    <a:cxn ang="0">
                      <a:pos x="37" y="3"/>
                    </a:cxn>
                    <a:cxn ang="0">
                      <a:pos x="26" y="2"/>
                    </a:cxn>
                    <a:cxn ang="0">
                      <a:pos x="13" y="0"/>
                    </a:cxn>
                    <a:cxn ang="0">
                      <a:pos x="0" y="2"/>
                    </a:cxn>
                    <a:cxn ang="0">
                      <a:pos x="6" y="6"/>
                    </a:cxn>
                    <a:cxn ang="0">
                      <a:pos x="14" y="10"/>
                    </a:cxn>
                    <a:cxn ang="0">
                      <a:pos x="22" y="14"/>
                    </a:cxn>
                    <a:cxn ang="0">
                      <a:pos x="33" y="18"/>
                    </a:cxn>
                    <a:cxn ang="0">
                      <a:pos x="42" y="22"/>
                    </a:cxn>
                    <a:cxn ang="0">
                      <a:pos x="52" y="27"/>
                    </a:cxn>
                    <a:cxn ang="0">
                      <a:pos x="64" y="33"/>
                    </a:cxn>
                    <a:cxn ang="0">
                      <a:pos x="74" y="40"/>
                    </a:cxn>
                    <a:cxn ang="0">
                      <a:pos x="87" y="22"/>
                    </a:cxn>
                  </a:cxnLst>
                  <a:rect l="0" t="0" r="r" b="b"/>
                  <a:pathLst>
                    <a:path w="87" h="40">
                      <a:moveTo>
                        <a:pt x="87" y="22"/>
                      </a:moveTo>
                      <a:lnTo>
                        <a:pt x="77" y="17"/>
                      </a:lnTo>
                      <a:lnTo>
                        <a:pt x="68" y="12"/>
                      </a:lnTo>
                      <a:lnTo>
                        <a:pt x="58" y="7"/>
                      </a:lnTo>
                      <a:lnTo>
                        <a:pt x="47" y="5"/>
                      </a:lnTo>
                      <a:lnTo>
                        <a:pt x="37" y="3"/>
                      </a:lnTo>
                      <a:lnTo>
                        <a:pt x="26" y="2"/>
                      </a:lnTo>
                      <a:lnTo>
                        <a:pt x="13" y="0"/>
                      </a:lnTo>
                      <a:lnTo>
                        <a:pt x="0" y="2"/>
                      </a:lnTo>
                      <a:lnTo>
                        <a:pt x="6" y="6"/>
                      </a:lnTo>
                      <a:lnTo>
                        <a:pt x="14" y="10"/>
                      </a:lnTo>
                      <a:lnTo>
                        <a:pt x="22" y="14"/>
                      </a:lnTo>
                      <a:lnTo>
                        <a:pt x="33" y="18"/>
                      </a:lnTo>
                      <a:lnTo>
                        <a:pt x="42" y="22"/>
                      </a:lnTo>
                      <a:lnTo>
                        <a:pt x="52" y="27"/>
                      </a:lnTo>
                      <a:lnTo>
                        <a:pt x="64" y="33"/>
                      </a:lnTo>
                      <a:lnTo>
                        <a:pt x="74" y="40"/>
                      </a:lnTo>
                      <a:lnTo>
                        <a:pt x="87" y="22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</p:grpSp>
        <p:grpSp>
          <p:nvGrpSpPr>
            <p:cNvPr id="29708" name="Group 19"/>
            <p:cNvGrpSpPr>
              <a:grpSpLocks/>
            </p:cNvGrpSpPr>
            <p:nvPr/>
          </p:nvGrpSpPr>
          <p:grpSpPr bwMode="auto">
            <a:xfrm rot="6248562">
              <a:off x="343" y="3854"/>
              <a:ext cx="392" cy="424"/>
              <a:chOff x="1727" y="866"/>
              <a:chExt cx="129" cy="157"/>
            </a:xfrm>
          </p:grpSpPr>
          <p:sp>
            <p:nvSpPr>
              <p:cNvPr id="116756" name="Freeform 20"/>
              <p:cNvSpPr>
                <a:spLocks/>
              </p:cNvSpPr>
              <p:nvPr userDrawn="1"/>
            </p:nvSpPr>
            <p:spPr bwMode="ltGray">
              <a:xfrm>
                <a:off x="1727" y="867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16757" name="Freeform 21"/>
              <p:cNvSpPr>
                <a:spLocks/>
              </p:cNvSpPr>
              <p:nvPr userDrawn="1"/>
            </p:nvSpPr>
            <p:spPr bwMode="ltGray">
              <a:xfrm>
                <a:off x="1786" y="895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16758" name="Freeform 22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29709" name="Group 23"/>
            <p:cNvGrpSpPr>
              <a:grpSpLocks/>
            </p:cNvGrpSpPr>
            <p:nvPr/>
          </p:nvGrpSpPr>
          <p:grpSpPr bwMode="auto">
            <a:xfrm rot="5003157">
              <a:off x="249" y="1102"/>
              <a:ext cx="412" cy="500"/>
              <a:chOff x="1727" y="866"/>
              <a:chExt cx="129" cy="157"/>
            </a:xfrm>
          </p:grpSpPr>
          <p:sp>
            <p:nvSpPr>
              <p:cNvPr id="116760" name="Freeform 24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16761" name="Freeform 25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16762" name="Freeform 26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29710" name="Group 27"/>
            <p:cNvGrpSpPr>
              <a:grpSpLocks/>
            </p:cNvGrpSpPr>
            <p:nvPr/>
          </p:nvGrpSpPr>
          <p:grpSpPr bwMode="auto">
            <a:xfrm>
              <a:off x="815" y="0"/>
              <a:ext cx="345" cy="367"/>
              <a:chOff x="1727" y="866"/>
              <a:chExt cx="129" cy="157"/>
            </a:xfrm>
          </p:grpSpPr>
          <p:sp>
            <p:nvSpPr>
              <p:cNvPr id="116764" name="Freeform 28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16765" name="Freeform 29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16766" name="Freeform 30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sp>
          <p:nvSpPr>
            <p:cNvPr id="116767" name="Freeform 31"/>
            <p:cNvSpPr>
              <a:spLocks/>
            </p:cNvSpPr>
            <p:nvPr/>
          </p:nvSpPr>
          <p:spPr bwMode="ltGray">
            <a:xfrm>
              <a:off x="87" y="94"/>
              <a:ext cx="699" cy="756"/>
            </a:xfrm>
            <a:custGeom>
              <a:avLst/>
              <a:gdLst/>
              <a:ahLst/>
              <a:cxnLst>
                <a:cxn ang="0">
                  <a:pos x="1" y="392"/>
                </a:cxn>
                <a:cxn ang="0">
                  <a:pos x="3" y="252"/>
                </a:cxn>
                <a:cxn ang="0">
                  <a:pos x="21" y="210"/>
                </a:cxn>
                <a:cxn ang="0">
                  <a:pos x="29" y="182"/>
                </a:cxn>
                <a:cxn ang="0">
                  <a:pos x="39" y="154"/>
                </a:cxn>
                <a:cxn ang="0">
                  <a:pos x="51" y="138"/>
                </a:cxn>
                <a:cxn ang="0">
                  <a:pos x="111" y="74"/>
                </a:cxn>
                <a:cxn ang="0">
                  <a:pos x="169" y="30"/>
                </a:cxn>
                <a:cxn ang="0">
                  <a:pos x="225" y="10"/>
                </a:cxn>
                <a:cxn ang="0">
                  <a:pos x="249" y="4"/>
                </a:cxn>
                <a:cxn ang="0">
                  <a:pos x="265" y="0"/>
                </a:cxn>
                <a:cxn ang="0">
                  <a:pos x="357" y="2"/>
                </a:cxn>
                <a:cxn ang="0">
                  <a:pos x="385" y="6"/>
                </a:cxn>
                <a:cxn ang="0">
                  <a:pos x="489" y="40"/>
                </a:cxn>
                <a:cxn ang="0">
                  <a:pos x="619" y="128"/>
                </a:cxn>
                <a:cxn ang="0">
                  <a:pos x="653" y="178"/>
                </a:cxn>
                <a:cxn ang="0">
                  <a:pos x="693" y="322"/>
                </a:cxn>
                <a:cxn ang="0">
                  <a:pos x="687" y="434"/>
                </a:cxn>
                <a:cxn ang="0">
                  <a:pos x="665" y="538"/>
                </a:cxn>
                <a:cxn ang="0">
                  <a:pos x="639" y="564"/>
                </a:cxn>
                <a:cxn ang="0">
                  <a:pos x="631" y="580"/>
                </a:cxn>
                <a:cxn ang="0">
                  <a:pos x="607" y="588"/>
                </a:cxn>
                <a:cxn ang="0">
                  <a:pos x="473" y="664"/>
                </a:cxn>
                <a:cxn ang="0">
                  <a:pos x="449" y="678"/>
                </a:cxn>
                <a:cxn ang="0">
                  <a:pos x="405" y="684"/>
                </a:cxn>
                <a:cxn ang="0">
                  <a:pos x="375" y="690"/>
                </a:cxn>
                <a:cxn ang="0">
                  <a:pos x="267" y="684"/>
                </a:cxn>
                <a:cxn ang="0">
                  <a:pos x="259" y="722"/>
                </a:cxn>
                <a:cxn ang="0">
                  <a:pos x="241" y="756"/>
                </a:cxn>
                <a:cxn ang="0">
                  <a:pos x="185" y="728"/>
                </a:cxn>
                <a:cxn ang="0">
                  <a:pos x="163" y="720"/>
                </a:cxn>
                <a:cxn ang="0">
                  <a:pos x="151" y="716"/>
                </a:cxn>
                <a:cxn ang="0">
                  <a:pos x="195" y="674"/>
                </a:cxn>
                <a:cxn ang="0">
                  <a:pos x="211" y="644"/>
                </a:cxn>
                <a:cxn ang="0">
                  <a:pos x="209" y="626"/>
                </a:cxn>
                <a:cxn ang="0">
                  <a:pos x="195" y="620"/>
                </a:cxn>
                <a:cxn ang="0">
                  <a:pos x="165" y="596"/>
                </a:cxn>
                <a:cxn ang="0">
                  <a:pos x="99" y="534"/>
                </a:cxn>
                <a:cxn ang="0">
                  <a:pos x="61" y="506"/>
                </a:cxn>
                <a:cxn ang="0">
                  <a:pos x="23" y="470"/>
                </a:cxn>
                <a:cxn ang="0">
                  <a:pos x="7" y="434"/>
                </a:cxn>
                <a:cxn ang="0">
                  <a:pos x="5" y="396"/>
                </a:cxn>
                <a:cxn ang="0">
                  <a:pos x="1" y="392"/>
                </a:cxn>
              </a:cxnLst>
              <a:rect l="0" t="0" r="r" b="b"/>
              <a:pathLst>
                <a:path w="699" h="756">
                  <a:moveTo>
                    <a:pt x="1" y="392"/>
                  </a:moveTo>
                  <a:cubicBezTo>
                    <a:pt x="2" y="345"/>
                    <a:pt x="2" y="299"/>
                    <a:pt x="3" y="252"/>
                  </a:cubicBezTo>
                  <a:cubicBezTo>
                    <a:pt x="3" y="238"/>
                    <a:pt x="16" y="224"/>
                    <a:pt x="21" y="210"/>
                  </a:cubicBezTo>
                  <a:cubicBezTo>
                    <a:pt x="24" y="202"/>
                    <a:pt x="29" y="182"/>
                    <a:pt x="29" y="182"/>
                  </a:cubicBezTo>
                  <a:cubicBezTo>
                    <a:pt x="32" y="173"/>
                    <a:pt x="34" y="163"/>
                    <a:pt x="39" y="154"/>
                  </a:cubicBezTo>
                  <a:cubicBezTo>
                    <a:pt x="42" y="148"/>
                    <a:pt x="51" y="138"/>
                    <a:pt x="51" y="138"/>
                  </a:cubicBezTo>
                  <a:cubicBezTo>
                    <a:pt x="58" y="116"/>
                    <a:pt x="88" y="82"/>
                    <a:pt x="111" y="74"/>
                  </a:cubicBezTo>
                  <a:cubicBezTo>
                    <a:pt x="128" y="61"/>
                    <a:pt x="149" y="37"/>
                    <a:pt x="169" y="30"/>
                  </a:cubicBezTo>
                  <a:cubicBezTo>
                    <a:pt x="182" y="17"/>
                    <a:pt x="207" y="15"/>
                    <a:pt x="225" y="10"/>
                  </a:cubicBezTo>
                  <a:cubicBezTo>
                    <a:pt x="233" y="8"/>
                    <a:pt x="241" y="6"/>
                    <a:pt x="249" y="4"/>
                  </a:cubicBezTo>
                  <a:cubicBezTo>
                    <a:pt x="254" y="3"/>
                    <a:pt x="265" y="0"/>
                    <a:pt x="265" y="0"/>
                  </a:cubicBezTo>
                  <a:cubicBezTo>
                    <a:pt x="296" y="1"/>
                    <a:pt x="326" y="0"/>
                    <a:pt x="357" y="2"/>
                  </a:cubicBezTo>
                  <a:cubicBezTo>
                    <a:pt x="366" y="2"/>
                    <a:pt x="385" y="6"/>
                    <a:pt x="385" y="6"/>
                  </a:cubicBezTo>
                  <a:cubicBezTo>
                    <a:pt x="417" y="17"/>
                    <a:pt x="463" y="14"/>
                    <a:pt x="489" y="40"/>
                  </a:cubicBezTo>
                  <a:cubicBezTo>
                    <a:pt x="528" y="60"/>
                    <a:pt x="592" y="105"/>
                    <a:pt x="619" y="128"/>
                  </a:cubicBezTo>
                  <a:cubicBezTo>
                    <a:pt x="635" y="134"/>
                    <a:pt x="643" y="164"/>
                    <a:pt x="653" y="178"/>
                  </a:cubicBezTo>
                  <a:cubicBezTo>
                    <a:pt x="667" y="234"/>
                    <a:pt x="687" y="265"/>
                    <a:pt x="693" y="322"/>
                  </a:cubicBezTo>
                  <a:cubicBezTo>
                    <a:pt x="699" y="365"/>
                    <a:pt x="692" y="398"/>
                    <a:pt x="687" y="434"/>
                  </a:cubicBezTo>
                  <a:cubicBezTo>
                    <a:pt x="686" y="469"/>
                    <a:pt x="691" y="510"/>
                    <a:pt x="665" y="538"/>
                  </a:cubicBezTo>
                  <a:cubicBezTo>
                    <a:pt x="657" y="547"/>
                    <a:pt x="644" y="553"/>
                    <a:pt x="639" y="564"/>
                  </a:cubicBezTo>
                  <a:cubicBezTo>
                    <a:pt x="636" y="569"/>
                    <a:pt x="636" y="576"/>
                    <a:pt x="631" y="580"/>
                  </a:cubicBezTo>
                  <a:cubicBezTo>
                    <a:pt x="624" y="585"/>
                    <a:pt x="607" y="588"/>
                    <a:pt x="607" y="588"/>
                  </a:cubicBezTo>
                  <a:cubicBezTo>
                    <a:pt x="581" y="602"/>
                    <a:pt x="499" y="649"/>
                    <a:pt x="473" y="664"/>
                  </a:cubicBezTo>
                  <a:cubicBezTo>
                    <a:pt x="465" y="666"/>
                    <a:pt x="449" y="678"/>
                    <a:pt x="449" y="678"/>
                  </a:cubicBezTo>
                  <a:cubicBezTo>
                    <a:pt x="438" y="685"/>
                    <a:pt x="417" y="679"/>
                    <a:pt x="405" y="684"/>
                  </a:cubicBezTo>
                  <a:cubicBezTo>
                    <a:pt x="396" y="687"/>
                    <a:pt x="385" y="688"/>
                    <a:pt x="375" y="690"/>
                  </a:cubicBezTo>
                  <a:cubicBezTo>
                    <a:pt x="328" y="689"/>
                    <a:pt x="307" y="687"/>
                    <a:pt x="267" y="684"/>
                  </a:cubicBezTo>
                  <a:cubicBezTo>
                    <a:pt x="249" y="690"/>
                    <a:pt x="264" y="683"/>
                    <a:pt x="259" y="722"/>
                  </a:cubicBezTo>
                  <a:cubicBezTo>
                    <a:pt x="258" y="733"/>
                    <a:pt x="250" y="750"/>
                    <a:pt x="241" y="756"/>
                  </a:cubicBezTo>
                  <a:cubicBezTo>
                    <a:pt x="218" y="752"/>
                    <a:pt x="207" y="735"/>
                    <a:pt x="185" y="728"/>
                  </a:cubicBezTo>
                  <a:cubicBezTo>
                    <a:pt x="176" y="725"/>
                    <a:pt x="171" y="724"/>
                    <a:pt x="163" y="720"/>
                  </a:cubicBezTo>
                  <a:cubicBezTo>
                    <a:pt x="159" y="718"/>
                    <a:pt x="151" y="716"/>
                    <a:pt x="151" y="716"/>
                  </a:cubicBezTo>
                  <a:cubicBezTo>
                    <a:pt x="157" y="695"/>
                    <a:pt x="180" y="689"/>
                    <a:pt x="195" y="674"/>
                  </a:cubicBezTo>
                  <a:cubicBezTo>
                    <a:pt x="198" y="665"/>
                    <a:pt x="205" y="652"/>
                    <a:pt x="211" y="644"/>
                  </a:cubicBezTo>
                  <a:cubicBezTo>
                    <a:pt x="210" y="638"/>
                    <a:pt x="212" y="631"/>
                    <a:pt x="209" y="626"/>
                  </a:cubicBezTo>
                  <a:cubicBezTo>
                    <a:pt x="207" y="621"/>
                    <a:pt x="199" y="623"/>
                    <a:pt x="195" y="620"/>
                  </a:cubicBezTo>
                  <a:cubicBezTo>
                    <a:pt x="185" y="612"/>
                    <a:pt x="173" y="606"/>
                    <a:pt x="165" y="596"/>
                  </a:cubicBezTo>
                  <a:cubicBezTo>
                    <a:pt x="146" y="573"/>
                    <a:pt x="123" y="552"/>
                    <a:pt x="99" y="534"/>
                  </a:cubicBezTo>
                  <a:cubicBezTo>
                    <a:pt x="87" y="525"/>
                    <a:pt x="72" y="517"/>
                    <a:pt x="61" y="506"/>
                  </a:cubicBezTo>
                  <a:cubicBezTo>
                    <a:pt x="49" y="494"/>
                    <a:pt x="37" y="480"/>
                    <a:pt x="23" y="470"/>
                  </a:cubicBezTo>
                  <a:cubicBezTo>
                    <a:pt x="13" y="456"/>
                    <a:pt x="10" y="451"/>
                    <a:pt x="7" y="434"/>
                  </a:cubicBezTo>
                  <a:cubicBezTo>
                    <a:pt x="6" y="421"/>
                    <a:pt x="7" y="408"/>
                    <a:pt x="5" y="396"/>
                  </a:cubicBezTo>
                  <a:cubicBezTo>
                    <a:pt x="5" y="394"/>
                    <a:pt x="0" y="391"/>
                    <a:pt x="1" y="392"/>
                  </a:cubicBez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6768" name="Freeform 32"/>
            <p:cNvSpPr>
              <a:spLocks/>
            </p:cNvSpPr>
            <p:nvPr/>
          </p:nvSpPr>
          <p:spPr bwMode="ltGray">
            <a:xfrm rot="828663">
              <a:off x="242" y="3404"/>
              <a:ext cx="132" cy="16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" y="1"/>
                </a:cxn>
                <a:cxn ang="0">
                  <a:pos x="18" y="5"/>
                </a:cxn>
                <a:cxn ang="0">
                  <a:pos x="37" y="12"/>
                </a:cxn>
                <a:cxn ang="0">
                  <a:pos x="58" y="24"/>
                </a:cxn>
                <a:cxn ang="0">
                  <a:pos x="78" y="44"/>
                </a:cxn>
                <a:cxn ang="0">
                  <a:pos x="96" y="71"/>
                </a:cxn>
                <a:cxn ang="0">
                  <a:pos x="107" y="108"/>
                </a:cxn>
                <a:cxn ang="0">
                  <a:pos x="109" y="156"/>
                </a:cxn>
                <a:cxn ang="0">
                  <a:pos x="105" y="156"/>
                </a:cxn>
                <a:cxn ang="0">
                  <a:pos x="99" y="156"/>
                </a:cxn>
                <a:cxn ang="0">
                  <a:pos x="93" y="156"/>
                </a:cxn>
                <a:cxn ang="0">
                  <a:pos x="87" y="154"/>
                </a:cxn>
                <a:cxn ang="0">
                  <a:pos x="81" y="153"/>
                </a:cxn>
                <a:cxn ang="0">
                  <a:pos x="74" y="150"/>
                </a:cxn>
                <a:cxn ang="0">
                  <a:pos x="66" y="145"/>
                </a:cxn>
                <a:cxn ang="0">
                  <a:pos x="58" y="139"/>
                </a:cxn>
                <a:cxn ang="0">
                  <a:pos x="53" y="126"/>
                </a:cxn>
                <a:cxn ang="0">
                  <a:pos x="53" y="111"/>
                </a:cxn>
                <a:cxn ang="0">
                  <a:pos x="56" y="96"/>
                </a:cxn>
                <a:cxn ang="0">
                  <a:pos x="59" y="80"/>
                </a:cxn>
                <a:cxn ang="0">
                  <a:pos x="56" y="62"/>
                </a:cxn>
                <a:cxn ang="0">
                  <a:pos x="48" y="43"/>
                </a:cxn>
                <a:cxn ang="0">
                  <a:pos x="31" y="23"/>
                </a:cxn>
                <a:cxn ang="0">
                  <a:pos x="0" y="0"/>
                </a:cxn>
              </a:cxnLst>
              <a:rect l="0" t="0" r="r" b="b"/>
              <a:pathLst>
                <a:path w="109" h="156">
                  <a:moveTo>
                    <a:pt x="0" y="0"/>
                  </a:moveTo>
                  <a:lnTo>
                    <a:pt x="5" y="1"/>
                  </a:lnTo>
                  <a:lnTo>
                    <a:pt x="18" y="5"/>
                  </a:lnTo>
                  <a:lnTo>
                    <a:pt x="37" y="12"/>
                  </a:lnTo>
                  <a:lnTo>
                    <a:pt x="58" y="24"/>
                  </a:lnTo>
                  <a:lnTo>
                    <a:pt x="78" y="44"/>
                  </a:lnTo>
                  <a:lnTo>
                    <a:pt x="96" y="71"/>
                  </a:lnTo>
                  <a:lnTo>
                    <a:pt x="107" y="108"/>
                  </a:lnTo>
                  <a:lnTo>
                    <a:pt x="109" y="156"/>
                  </a:lnTo>
                  <a:lnTo>
                    <a:pt x="105" y="156"/>
                  </a:lnTo>
                  <a:lnTo>
                    <a:pt x="99" y="156"/>
                  </a:lnTo>
                  <a:lnTo>
                    <a:pt x="93" y="156"/>
                  </a:lnTo>
                  <a:lnTo>
                    <a:pt x="87" y="154"/>
                  </a:lnTo>
                  <a:lnTo>
                    <a:pt x="81" y="153"/>
                  </a:lnTo>
                  <a:lnTo>
                    <a:pt x="74" y="150"/>
                  </a:lnTo>
                  <a:lnTo>
                    <a:pt x="66" y="145"/>
                  </a:lnTo>
                  <a:lnTo>
                    <a:pt x="58" y="139"/>
                  </a:lnTo>
                  <a:lnTo>
                    <a:pt x="53" y="126"/>
                  </a:lnTo>
                  <a:lnTo>
                    <a:pt x="53" y="111"/>
                  </a:lnTo>
                  <a:lnTo>
                    <a:pt x="56" y="96"/>
                  </a:lnTo>
                  <a:lnTo>
                    <a:pt x="59" y="80"/>
                  </a:lnTo>
                  <a:lnTo>
                    <a:pt x="56" y="62"/>
                  </a:lnTo>
                  <a:lnTo>
                    <a:pt x="48" y="43"/>
                  </a:lnTo>
                  <a:lnTo>
                    <a:pt x="31" y="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6769" name="Freeform 33"/>
            <p:cNvSpPr>
              <a:spLocks/>
            </p:cNvSpPr>
            <p:nvPr/>
          </p:nvSpPr>
          <p:spPr bwMode="ltGray">
            <a:xfrm rot="828663">
              <a:off x="266" y="3592"/>
              <a:ext cx="66" cy="4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1"/>
                </a:cxn>
                <a:cxn ang="0">
                  <a:pos x="6" y="3"/>
                </a:cxn>
                <a:cxn ang="0">
                  <a:pos x="13" y="8"/>
                </a:cxn>
                <a:cxn ang="0">
                  <a:pos x="21" y="12"/>
                </a:cxn>
                <a:cxn ang="0">
                  <a:pos x="29" y="15"/>
                </a:cxn>
                <a:cxn ang="0">
                  <a:pos x="38" y="17"/>
                </a:cxn>
                <a:cxn ang="0">
                  <a:pos x="46" y="18"/>
                </a:cxn>
                <a:cxn ang="0">
                  <a:pos x="54" y="16"/>
                </a:cxn>
                <a:cxn ang="0">
                  <a:pos x="53" y="25"/>
                </a:cxn>
                <a:cxn ang="0">
                  <a:pos x="50" y="33"/>
                </a:cxn>
                <a:cxn ang="0">
                  <a:pos x="44" y="38"/>
                </a:cxn>
                <a:cxn ang="0">
                  <a:pos x="37" y="40"/>
                </a:cxn>
                <a:cxn ang="0">
                  <a:pos x="28" y="39"/>
                </a:cxn>
                <a:cxn ang="0">
                  <a:pos x="19" y="32"/>
                </a:cxn>
                <a:cxn ang="0">
                  <a:pos x="10" y="20"/>
                </a:cxn>
                <a:cxn ang="0">
                  <a:pos x="0" y="0"/>
                </a:cxn>
              </a:cxnLst>
              <a:rect l="0" t="0" r="r" b="b"/>
              <a:pathLst>
                <a:path w="54" h="40">
                  <a:moveTo>
                    <a:pt x="0" y="0"/>
                  </a:moveTo>
                  <a:lnTo>
                    <a:pt x="1" y="1"/>
                  </a:lnTo>
                  <a:lnTo>
                    <a:pt x="6" y="3"/>
                  </a:lnTo>
                  <a:lnTo>
                    <a:pt x="13" y="8"/>
                  </a:lnTo>
                  <a:lnTo>
                    <a:pt x="21" y="12"/>
                  </a:lnTo>
                  <a:lnTo>
                    <a:pt x="29" y="15"/>
                  </a:lnTo>
                  <a:lnTo>
                    <a:pt x="38" y="17"/>
                  </a:lnTo>
                  <a:lnTo>
                    <a:pt x="46" y="18"/>
                  </a:lnTo>
                  <a:lnTo>
                    <a:pt x="54" y="16"/>
                  </a:lnTo>
                  <a:lnTo>
                    <a:pt x="53" y="25"/>
                  </a:lnTo>
                  <a:lnTo>
                    <a:pt x="50" y="33"/>
                  </a:lnTo>
                  <a:lnTo>
                    <a:pt x="44" y="38"/>
                  </a:lnTo>
                  <a:lnTo>
                    <a:pt x="37" y="40"/>
                  </a:lnTo>
                  <a:lnTo>
                    <a:pt x="28" y="39"/>
                  </a:lnTo>
                  <a:lnTo>
                    <a:pt x="19" y="32"/>
                  </a:lnTo>
                  <a:lnTo>
                    <a:pt x="10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6770" name="Freeform 34"/>
            <p:cNvSpPr>
              <a:spLocks/>
            </p:cNvSpPr>
            <p:nvPr/>
          </p:nvSpPr>
          <p:spPr bwMode="ltGray">
            <a:xfrm>
              <a:off x="11" y="4110"/>
              <a:ext cx="118" cy="20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" y="8"/>
                </a:cxn>
                <a:cxn ang="0">
                  <a:pos x="15" y="19"/>
                </a:cxn>
                <a:cxn ang="0">
                  <a:pos x="26" y="33"/>
                </a:cxn>
                <a:cxn ang="0">
                  <a:pos x="38" y="51"/>
                </a:cxn>
                <a:cxn ang="0">
                  <a:pos x="54" y="72"/>
                </a:cxn>
                <a:cxn ang="0">
                  <a:pos x="67" y="94"/>
                </a:cxn>
                <a:cxn ang="0">
                  <a:pos x="79" y="119"/>
                </a:cxn>
                <a:cxn ang="0">
                  <a:pos x="87" y="146"/>
                </a:cxn>
                <a:cxn ang="0">
                  <a:pos x="94" y="175"/>
                </a:cxn>
                <a:cxn ang="0">
                  <a:pos x="91" y="209"/>
                </a:cxn>
                <a:cxn ang="0">
                  <a:pos x="118" y="209"/>
                </a:cxn>
                <a:cxn ang="0">
                  <a:pos x="117" y="177"/>
                </a:cxn>
                <a:cxn ang="0">
                  <a:pos x="104" y="119"/>
                </a:cxn>
                <a:cxn ang="0">
                  <a:pos x="82" y="69"/>
                </a:cxn>
                <a:cxn ang="0">
                  <a:pos x="47" y="27"/>
                </a:cxn>
                <a:cxn ang="0">
                  <a:pos x="0" y="0"/>
                </a:cxn>
              </a:cxnLst>
              <a:rect l="0" t="0" r="r" b="b"/>
              <a:pathLst>
                <a:path w="118" h="209">
                  <a:moveTo>
                    <a:pt x="0" y="0"/>
                  </a:moveTo>
                  <a:lnTo>
                    <a:pt x="6" y="8"/>
                  </a:lnTo>
                  <a:lnTo>
                    <a:pt x="15" y="19"/>
                  </a:lnTo>
                  <a:lnTo>
                    <a:pt x="26" y="33"/>
                  </a:lnTo>
                  <a:lnTo>
                    <a:pt x="38" y="51"/>
                  </a:lnTo>
                  <a:lnTo>
                    <a:pt x="54" y="72"/>
                  </a:lnTo>
                  <a:lnTo>
                    <a:pt x="67" y="94"/>
                  </a:lnTo>
                  <a:lnTo>
                    <a:pt x="79" y="119"/>
                  </a:lnTo>
                  <a:lnTo>
                    <a:pt x="87" y="146"/>
                  </a:lnTo>
                  <a:lnTo>
                    <a:pt x="94" y="175"/>
                  </a:lnTo>
                  <a:lnTo>
                    <a:pt x="91" y="209"/>
                  </a:lnTo>
                  <a:lnTo>
                    <a:pt x="118" y="209"/>
                  </a:lnTo>
                  <a:lnTo>
                    <a:pt x="117" y="177"/>
                  </a:lnTo>
                  <a:lnTo>
                    <a:pt x="104" y="119"/>
                  </a:lnTo>
                  <a:lnTo>
                    <a:pt x="82" y="69"/>
                  </a:lnTo>
                  <a:lnTo>
                    <a:pt x="47" y="2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6771" name="Freeform 35"/>
            <p:cNvSpPr>
              <a:spLocks/>
            </p:cNvSpPr>
            <p:nvPr/>
          </p:nvSpPr>
          <p:spPr bwMode="ltGray">
            <a:xfrm>
              <a:off x="0" y="3968"/>
              <a:ext cx="130" cy="128"/>
            </a:xfrm>
            <a:custGeom>
              <a:avLst/>
              <a:gdLst/>
              <a:ahLst/>
              <a:cxnLst>
                <a:cxn ang="0">
                  <a:pos x="103" y="0"/>
                </a:cxn>
                <a:cxn ang="0">
                  <a:pos x="130" y="128"/>
                </a:cxn>
                <a:cxn ang="0">
                  <a:pos x="125" y="126"/>
                </a:cxn>
                <a:cxn ang="0">
                  <a:pos x="111" y="121"/>
                </a:cxn>
                <a:cxn ang="0">
                  <a:pos x="92" y="111"/>
                </a:cxn>
                <a:cxn ang="0">
                  <a:pos x="68" y="103"/>
                </a:cxn>
                <a:cxn ang="0">
                  <a:pos x="41" y="94"/>
                </a:cxn>
                <a:cxn ang="0">
                  <a:pos x="19" y="90"/>
                </a:cxn>
                <a:cxn ang="0">
                  <a:pos x="0" y="93"/>
                </a:cxn>
                <a:cxn ang="0">
                  <a:pos x="0" y="72"/>
                </a:cxn>
                <a:cxn ang="0">
                  <a:pos x="12" y="70"/>
                </a:cxn>
                <a:cxn ang="0">
                  <a:pos x="24" y="66"/>
                </a:cxn>
                <a:cxn ang="0">
                  <a:pos x="38" y="66"/>
                </a:cxn>
                <a:cxn ang="0">
                  <a:pos x="51" y="67"/>
                </a:cxn>
                <a:cxn ang="0">
                  <a:pos x="65" y="70"/>
                </a:cxn>
                <a:cxn ang="0">
                  <a:pos x="78" y="78"/>
                </a:cxn>
                <a:cxn ang="0">
                  <a:pos x="81" y="74"/>
                </a:cxn>
                <a:cxn ang="0">
                  <a:pos x="81" y="58"/>
                </a:cxn>
                <a:cxn ang="0">
                  <a:pos x="82" y="37"/>
                </a:cxn>
                <a:cxn ang="0">
                  <a:pos x="82" y="29"/>
                </a:cxn>
                <a:cxn ang="0">
                  <a:pos x="80" y="29"/>
                </a:cxn>
                <a:cxn ang="0">
                  <a:pos x="77" y="27"/>
                </a:cxn>
                <a:cxn ang="0">
                  <a:pos x="76" y="22"/>
                </a:cxn>
                <a:cxn ang="0">
                  <a:pos x="75" y="19"/>
                </a:cxn>
                <a:cxn ang="0">
                  <a:pos x="76" y="15"/>
                </a:cxn>
                <a:cxn ang="0">
                  <a:pos x="79" y="10"/>
                </a:cxn>
                <a:cxn ang="0">
                  <a:pos x="89" y="6"/>
                </a:cxn>
                <a:cxn ang="0">
                  <a:pos x="103" y="0"/>
                </a:cxn>
              </a:cxnLst>
              <a:rect l="0" t="0" r="r" b="b"/>
              <a:pathLst>
                <a:path w="130" h="128">
                  <a:moveTo>
                    <a:pt x="103" y="0"/>
                  </a:moveTo>
                  <a:lnTo>
                    <a:pt x="130" y="128"/>
                  </a:lnTo>
                  <a:lnTo>
                    <a:pt x="125" y="126"/>
                  </a:lnTo>
                  <a:lnTo>
                    <a:pt x="111" y="121"/>
                  </a:lnTo>
                  <a:lnTo>
                    <a:pt x="92" y="111"/>
                  </a:lnTo>
                  <a:lnTo>
                    <a:pt x="68" y="103"/>
                  </a:lnTo>
                  <a:lnTo>
                    <a:pt x="41" y="94"/>
                  </a:lnTo>
                  <a:lnTo>
                    <a:pt x="19" y="90"/>
                  </a:lnTo>
                  <a:lnTo>
                    <a:pt x="0" y="93"/>
                  </a:lnTo>
                  <a:lnTo>
                    <a:pt x="0" y="72"/>
                  </a:lnTo>
                  <a:lnTo>
                    <a:pt x="12" y="70"/>
                  </a:lnTo>
                  <a:lnTo>
                    <a:pt x="24" y="66"/>
                  </a:lnTo>
                  <a:lnTo>
                    <a:pt x="38" y="66"/>
                  </a:lnTo>
                  <a:lnTo>
                    <a:pt x="51" y="67"/>
                  </a:lnTo>
                  <a:lnTo>
                    <a:pt x="65" y="70"/>
                  </a:lnTo>
                  <a:lnTo>
                    <a:pt x="78" y="78"/>
                  </a:lnTo>
                  <a:lnTo>
                    <a:pt x="81" y="74"/>
                  </a:lnTo>
                  <a:lnTo>
                    <a:pt x="81" y="58"/>
                  </a:lnTo>
                  <a:lnTo>
                    <a:pt x="82" y="37"/>
                  </a:lnTo>
                  <a:lnTo>
                    <a:pt x="82" y="29"/>
                  </a:lnTo>
                  <a:lnTo>
                    <a:pt x="80" y="29"/>
                  </a:lnTo>
                  <a:lnTo>
                    <a:pt x="77" y="27"/>
                  </a:lnTo>
                  <a:lnTo>
                    <a:pt x="76" y="22"/>
                  </a:lnTo>
                  <a:lnTo>
                    <a:pt x="75" y="19"/>
                  </a:lnTo>
                  <a:lnTo>
                    <a:pt x="76" y="15"/>
                  </a:lnTo>
                  <a:lnTo>
                    <a:pt x="79" y="10"/>
                  </a:lnTo>
                  <a:lnTo>
                    <a:pt x="89" y="6"/>
                  </a:lnTo>
                  <a:lnTo>
                    <a:pt x="103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6772" name="Freeform 36"/>
            <p:cNvSpPr>
              <a:spLocks/>
            </p:cNvSpPr>
            <p:nvPr/>
          </p:nvSpPr>
          <p:spPr bwMode="ltGray">
            <a:xfrm>
              <a:off x="0" y="3949"/>
              <a:ext cx="47" cy="86"/>
            </a:xfrm>
            <a:custGeom>
              <a:avLst/>
              <a:gdLst/>
              <a:ahLst/>
              <a:cxnLst>
                <a:cxn ang="0">
                  <a:pos x="37" y="0"/>
                </a:cxn>
                <a:cxn ang="0">
                  <a:pos x="15" y="37"/>
                </a:cxn>
                <a:cxn ang="0">
                  <a:pos x="0" y="59"/>
                </a:cxn>
                <a:cxn ang="0">
                  <a:pos x="0" y="86"/>
                </a:cxn>
                <a:cxn ang="0">
                  <a:pos x="8" y="82"/>
                </a:cxn>
                <a:cxn ang="0">
                  <a:pos x="20" y="73"/>
                </a:cxn>
                <a:cxn ang="0">
                  <a:pos x="33" y="63"/>
                </a:cxn>
                <a:cxn ang="0">
                  <a:pos x="42" y="51"/>
                </a:cxn>
                <a:cxn ang="0">
                  <a:pos x="47" y="36"/>
                </a:cxn>
                <a:cxn ang="0">
                  <a:pos x="46" y="19"/>
                </a:cxn>
                <a:cxn ang="0">
                  <a:pos x="37" y="0"/>
                </a:cxn>
              </a:cxnLst>
              <a:rect l="0" t="0" r="r" b="b"/>
              <a:pathLst>
                <a:path w="47" h="86">
                  <a:moveTo>
                    <a:pt x="37" y="0"/>
                  </a:moveTo>
                  <a:lnTo>
                    <a:pt x="15" y="37"/>
                  </a:lnTo>
                  <a:lnTo>
                    <a:pt x="0" y="59"/>
                  </a:lnTo>
                  <a:lnTo>
                    <a:pt x="0" y="86"/>
                  </a:lnTo>
                  <a:lnTo>
                    <a:pt x="8" y="82"/>
                  </a:lnTo>
                  <a:lnTo>
                    <a:pt x="20" y="73"/>
                  </a:lnTo>
                  <a:lnTo>
                    <a:pt x="33" y="63"/>
                  </a:lnTo>
                  <a:lnTo>
                    <a:pt x="42" y="51"/>
                  </a:lnTo>
                  <a:lnTo>
                    <a:pt x="47" y="36"/>
                  </a:lnTo>
                  <a:lnTo>
                    <a:pt x="46" y="19"/>
                  </a:lnTo>
                  <a:lnTo>
                    <a:pt x="37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6773" name="Freeform 37"/>
            <p:cNvSpPr>
              <a:spLocks/>
            </p:cNvSpPr>
            <p:nvPr/>
          </p:nvSpPr>
          <p:spPr bwMode="ltGray">
            <a:xfrm>
              <a:off x="0" y="3239"/>
              <a:ext cx="497" cy="740"/>
            </a:xfrm>
            <a:custGeom>
              <a:avLst/>
              <a:gdLst/>
              <a:ahLst/>
              <a:cxnLst>
                <a:cxn ang="0">
                  <a:pos x="0" y="13"/>
                </a:cxn>
                <a:cxn ang="0">
                  <a:pos x="41" y="4"/>
                </a:cxn>
                <a:cxn ang="0">
                  <a:pos x="101" y="0"/>
                </a:cxn>
                <a:cxn ang="0">
                  <a:pos x="170" y="4"/>
                </a:cxn>
                <a:cxn ang="0">
                  <a:pos x="248" y="21"/>
                </a:cxn>
                <a:cxn ang="0">
                  <a:pos x="323" y="50"/>
                </a:cxn>
                <a:cxn ang="0">
                  <a:pos x="382" y="90"/>
                </a:cxn>
                <a:cxn ang="0">
                  <a:pos x="428" y="141"/>
                </a:cxn>
                <a:cxn ang="0">
                  <a:pos x="463" y="199"/>
                </a:cxn>
                <a:cxn ang="0">
                  <a:pos x="485" y="262"/>
                </a:cxn>
                <a:cxn ang="0">
                  <a:pos x="496" y="327"/>
                </a:cxn>
                <a:cxn ang="0">
                  <a:pos x="497" y="396"/>
                </a:cxn>
                <a:cxn ang="0">
                  <a:pos x="487" y="462"/>
                </a:cxn>
                <a:cxn ang="0">
                  <a:pos x="470" y="527"/>
                </a:cxn>
                <a:cxn ang="0">
                  <a:pos x="443" y="586"/>
                </a:cxn>
                <a:cxn ang="0">
                  <a:pos x="406" y="639"/>
                </a:cxn>
                <a:cxn ang="0">
                  <a:pos x="364" y="683"/>
                </a:cxn>
                <a:cxn ang="0">
                  <a:pos x="315" y="715"/>
                </a:cxn>
                <a:cxn ang="0">
                  <a:pos x="259" y="736"/>
                </a:cxn>
                <a:cxn ang="0">
                  <a:pos x="198" y="740"/>
                </a:cxn>
                <a:cxn ang="0">
                  <a:pos x="131" y="727"/>
                </a:cxn>
                <a:cxn ang="0">
                  <a:pos x="167" y="728"/>
                </a:cxn>
                <a:cxn ang="0">
                  <a:pos x="204" y="718"/>
                </a:cxn>
                <a:cxn ang="0">
                  <a:pos x="238" y="700"/>
                </a:cxn>
                <a:cxn ang="0">
                  <a:pos x="272" y="670"/>
                </a:cxn>
                <a:cxn ang="0">
                  <a:pos x="304" y="635"/>
                </a:cxn>
                <a:cxn ang="0">
                  <a:pos x="333" y="594"/>
                </a:cxn>
                <a:cxn ang="0">
                  <a:pos x="358" y="549"/>
                </a:cxn>
                <a:cxn ang="0">
                  <a:pos x="381" y="500"/>
                </a:cxn>
                <a:cxn ang="0">
                  <a:pos x="396" y="449"/>
                </a:cxn>
                <a:cxn ang="0">
                  <a:pos x="408" y="397"/>
                </a:cxn>
                <a:cxn ang="0">
                  <a:pos x="414" y="346"/>
                </a:cxn>
                <a:cxn ang="0">
                  <a:pos x="412" y="296"/>
                </a:cxn>
                <a:cxn ang="0">
                  <a:pos x="402" y="251"/>
                </a:cxn>
                <a:cxn ang="0">
                  <a:pos x="384" y="208"/>
                </a:cxn>
                <a:cxn ang="0">
                  <a:pos x="357" y="172"/>
                </a:cxn>
                <a:cxn ang="0">
                  <a:pos x="320" y="142"/>
                </a:cxn>
                <a:cxn ang="0">
                  <a:pos x="260" y="107"/>
                </a:cxn>
                <a:cxn ang="0">
                  <a:pos x="203" y="82"/>
                </a:cxn>
                <a:cxn ang="0">
                  <a:pos x="154" y="65"/>
                </a:cxn>
                <a:cxn ang="0">
                  <a:pos x="108" y="56"/>
                </a:cxn>
                <a:cxn ang="0">
                  <a:pos x="68" y="55"/>
                </a:cxn>
                <a:cxn ang="0">
                  <a:pos x="32" y="61"/>
                </a:cxn>
                <a:cxn ang="0">
                  <a:pos x="0" y="70"/>
                </a:cxn>
                <a:cxn ang="0">
                  <a:pos x="0" y="13"/>
                </a:cxn>
              </a:cxnLst>
              <a:rect l="0" t="0" r="r" b="b"/>
              <a:pathLst>
                <a:path w="497" h="740">
                  <a:moveTo>
                    <a:pt x="0" y="13"/>
                  </a:moveTo>
                  <a:lnTo>
                    <a:pt x="41" y="4"/>
                  </a:lnTo>
                  <a:lnTo>
                    <a:pt x="101" y="0"/>
                  </a:lnTo>
                  <a:lnTo>
                    <a:pt x="170" y="4"/>
                  </a:lnTo>
                  <a:lnTo>
                    <a:pt x="248" y="21"/>
                  </a:lnTo>
                  <a:lnTo>
                    <a:pt x="323" y="50"/>
                  </a:lnTo>
                  <a:lnTo>
                    <a:pt x="382" y="90"/>
                  </a:lnTo>
                  <a:lnTo>
                    <a:pt x="428" y="141"/>
                  </a:lnTo>
                  <a:lnTo>
                    <a:pt x="463" y="199"/>
                  </a:lnTo>
                  <a:lnTo>
                    <a:pt x="485" y="262"/>
                  </a:lnTo>
                  <a:lnTo>
                    <a:pt x="496" y="327"/>
                  </a:lnTo>
                  <a:lnTo>
                    <a:pt x="497" y="396"/>
                  </a:lnTo>
                  <a:lnTo>
                    <a:pt x="487" y="462"/>
                  </a:lnTo>
                  <a:lnTo>
                    <a:pt x="470" y="527"/>
                  </a:lnTo>
                  <a:lnTo>
                    <a:pt x="443" y="586"/>
                  </a:lnTo>
                  <a:lnTo>
                    <a:pt x="406" y="639"/>
                  </a:lnTo>
                  <a:lnTo>
                    <a:pt x="364" y="683"/>
                  </a:lnTo>
                  <a:lnTo>
                    <a:pt x="315" y="715"/>
                  </a:lnTo>
                  <a:lnTo>
                    <a:pt x="259" y="736"/>
                  </a:lnTo>
                  <a:lnTo>
                    <a:pt x="198" y="740"/>
                  </a:lnTo>
                  <a:lnTo>
                    <a:pt x="131" y="727"/>
                  </a:lnTo>
                  <a:lnTo>
                    <a:pt x="167" y="728"/>
                  </a:lnTo>
                  <a:lnTo>
                    <a:pt x="204" y="718"/>
                  </a:lnTo>
                  <a:lnTo>
                    <a:pt x="238" y="700"/>
                  </a:lnTo>
                  <a:lnTo>
                    <a:pt x="272" y="670"/>
                  </a:lnTo>
                  <a:lnTo>
                    <a:pt x="304" y="635"/>
                  </a:lnTo>
                  <a:lnTo>
                    <a:pt x="333" y="594"/>
                  </a:lnTo>
                  <a:lnTo>
                    <a:pt x="358" y="549"/>
                  </a:lnTo>
                  <a:lnTo>
                    <a:pt x="381" y="500"/>
                  </a:lnTo>
                  <a:lnTo>
                    <a:pt x="396" y="449"/>
                  </a:lnTo>
                  <a:lnTo>
                    <a:pt x="408" y="397"/>
                  </a:lnTo>
                  <a:lnTo>
                    <a:pt x="414" y="346"/>
                  </a:lnTo>
                  <a:lnTo>
                    <a:pt x="412" y="296"/>
                  </a:lnTo>
                  <a:lnTo>
                    <a:pt x="402" y="251"/>
                  </a:lnTo>
                  <a:lnTo>
                    <a:pt x="384" y="208"/>
                  </a:lnTo>
                  <a:lnTo>
                    <a:pt x="357" y="172"/>
                  </a:lnTo>
                  <a:lnTo>
                    <a:pt x="320" y="142"/>
                  </a:lnTo>
                  <a:lnTo>
                    <a:pt x="260" y="107"/>
                  </a:lnTo>
                  <a:lnTo>
                    <a:pt x="203" y="82"/>
                  </a:lnTo>
                  <a:lnTo>
                    <a:pt x="154" y="65"/>
                  </a:lnTo>
                  <a:lnTo>
                    <a:pt x="108" y="56"/>
                  </a:lnTo>
                  <a:lnTo>
                    <a:pt x="68" y="55"/>
                  </a:lnTo>
                  <a:lnTo>
                    <a:pt x="32" y="61"/>
                  </a:lnTo>
                  <a:lnTo>
                    <a:pt x="0" y="70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6774" name="Freeform 38"/>
            <p:cNvSpPr>
              <a:spLocks/>
            </p:cNvSpPr>
            <p:nvPr/>
          </p:nvSpPr>
          <p:spPr bwMode="ltGray">
            <a:xfrm rot="1584153">
              <a:off x="20" y="410"/>
              <a:ext cx="344" cy="24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5"/>
                </a:cxn>
                <a:cxn ang="0">
                  <a:pos x="3" y="50"/>
                </a:cxn>
                <a:cxn ang="0">
                  <a:pos x="6" y="75"/>
                </a:cxn>
                <a:cxn ang="0">
                  <a:pos x="11" y="98"/>
                </a:cxn>
                <a:cxn ang="0">
                  <a:pos x="18" y="119"/>
                </a:cxn>
                <a:cxn ang="0">
                  <a:pos x="27" y="141"/>
                </a:cxn>
                <a:cxn ang="0">
                  <a:pos x="38" y="161"/>
                </a:cxn>
                <a:cxn ang="0">
                  <a:pos x="51" y="178"/>
                </a:cxn>
                <a:cxn ang="0">
                  <a:pos x="67" y="194"/>
                </a:cxn>
                <a:cxn ang="0">
                  <a:pos x="86" y="208"/>
                </a:cxn>
                <a:cxn ang="0">
                  <a:pos x="106" y="219"/>
                </a:cxn>
                <a:cxn ang="0">
                  <a:pos x="131" y="228"/>
                </a:cxn>
                <a:cxn ang="0">
                  <a:pos x="158" y="234"/>
                </a:cxn>
                <a:cxn ang="0">
                  <a:pos x="188" y="237"/>
                </a:cxn>
                <a:cxn ang="0">
                  <a:pos x="220" y="236"/>
                </a:cxn>
                <a:cxn ang="0">
                  <a:pos x="257" y="232"/>
                </a:cxn>
                <a:cxn ang="0">
                  <a:pos x="224" y="227"/>
                </a:cxn>
                <a:cxn ang="0">
                  <a:pos x="195" y="220"/>
                </a:cxn>
                <a:cxn ang="0">
                  <a:pos x="170" y="212"/>
                </a:cxn>
                <a:cxn ang="0">
                  <a:pos x="148" y="204"/>
                </a:cxn>
                <a:cxn ang="0">
                  <a:pos x="128" y="193"/>
                </a:cxn>
                <a:cxn ang="0">
                  <a:pos x="112" y="182"/>
                </a:cxn>
                <a:cxn ang="0">
                  <a:pos x="97" y="169"/>
                </a:cxn>
                <a:cxn ang="0">
                  <a:pos x="84" y="155"/>
                </a:cxn>
                <a:cxn ang="0">
                  <a:pos x="72" y="141"/>
                </a:cxn>
                <a:cxn ang="0">
                  <a:pos x="61" y="125"/>
                </a:cxn>
                <a:cxn ang="0">
                  <a:pos x="52" y="107"/>
                </a:cxn>
                <a:cxn ang="0">
                  <a:pos x="43" y="88"/>
                </a:cxn>
                <a:cxn ang="0">
                  <a:pos x="33" y="69"/>
                </a:cxn>
                <a:cxn ang="0">
                  <a:pos x="23" y="47"/>
                </a:cxn>
                <a:cxn ang="0">
                  <a:pos x="12" y="24"/>
                </a:cxn>
                <a:cxn ang="0">
                  <a:pos x="0" y="0"/>
                </a:cxn>
              </a:cxnLst>
              <a:rect l="0" t="0" r="r" b="b"/>
              <a:pathLst>
                <a:path w="257" h="237">
                  <a:moveTo>
                    <a:pt x="0" y="0"/>
                  </a:moveTo>
                  <a:lnTo>
                    <a:pt x="0" y="25"/>
                  </a:lnTo>
                  <a:lnTo>
                    <a:pt x="3" y="50"/>
                  </a:lnTo>
                  <a:lnTo>
                    <a:pt x="6" y="75"/>
                  </a:lnTo>
                  <a:lnTo>
                    <a:pt x="11" y="98"/>
                  </a:lnTo>
                  <a:lnTo>
                    <a:pt x="18" y="119"/>
                  </a:lnTo>
                  <a:lnTo>
                    <a:pt x="27" y="141"/>
                  </a:lnTo>
                  <a:lnTo>
                    <a:pt x="38" y="161"/>
                  </a:lnTo>
                  <a:lnTo>
                    <a:pt x="51" y="178"/>
                  </a:lnTo>
                  <a:lnTo>
                    <a:pt x="67" y="194"/>
                  </a:lnTo>
                  <a:lnTo>
                    <a:pt x="86" y="208"/>
                  </a:lnTo>
                  <a:lnTo>
                    <a:pt x="106" y="219"/>
                  </a:lnTo>
                  <a:lnTo>
                    <a:pt x="131" y="228"/>
                  </a:lnTo>
                  <a:lnTo>
                    <a:pt x="158" y="234"/>
                  </a:lnTo>
                  <a:lnTo>
                    <a:pt x="188" y="237"/>
                  </a:lnTo>
                  <a:lnTo>
                    <a:pt x="220" y="236"/>
                  </a:lnTo>
                  <a:lnTo>
                    <a:pt x="257" y="232"/>
                  </a:lnTo>
                  <a:lnTo>
                    <a:pt x="224" y="227"/>
                  </a:lnTo>
                  <a:lnTo>
                    <a:pt x="195" y="220"/>
                  </a:lnTo>
                  <a:lnTo>
                    <a:pt x="170" y="212"/>
                  </a:lnTo>
                  <a:lnTo>
                    <a:pt x="148" y="204"/>
                  </a:lnTo>
                  <a:lnTo>
                    <a:pt x="128" y="193"/>
                  </a:lnTo>
                  <a:lnTo>
                    <a:pt x="112" y="182"/>
                  </a:lnTo>
                  <a:lnTo>
                    <a:pt x="97" y="169"/>
                  </a:lnTo>
                  <a:lnTo>
                    <a:pt x="84" y="155"/>
                  </a:lnTo>
                  <a:lnTo>
                    <a:pt x="72" y="141"/>
                  </a:lnTo>
                  <a:lnTo>
                    <a:pt x="61" y="125"/>
                  </a:lnTo>
                  <a:lnTo>
                    <a:pt x="52" y="107"/>
                  </a:lnTo>
                  <a:lnTo>
                    <a:pt x="43" y="88"/>
                  </a:lnTo>
                  <a:lnTo>
                    <a:pt x="33" y="69"/>
                  </a:lnTo>
                  <a:lnTo>
                    <a:pt x="23" y="47"/>
                  </a:lnTo>
                  <a:lnTo>
                    <a:pt x="12" y="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6775" name="Freeform 39"/>
            <p:cNvSpPr>
              <a:spLocks/>
            </p:cNvSpPr>
            <p:nvPr/>
          </p:nvSpPr>
          <p:spPr bwMode="ltGray">
            <a:xfrm rot="1584153">
              <a:off x="242" y="756"/>
              <a:ext cx="167" cy="115"/>
            </a:xfrm>
            <a:custGeom>
              <a:avLst/>
              <a:gdLst/>
              <a:ahLst/>
              <a:cxnLst>
                <a:cxn ang="0">
                  <a:pos x="77" y="0"/>
                </a:cxn>
                <a:cxn ang="0">
                  <a:pos x="124" y="108"/>
                </a:cxn>
                <a:cxn ang="0">
                  <a:pos x="120" y="107"/>
                </a:cxn>
                <a:cxn ang="0">
                  <a:pos x="107" y="105"/>
                </a:cxn>
                <a:cxn ang="0">
                  <a:pos x="89" y="101"/>
                </a:cxn>
                <a:cxn ang="0">
                  <a:pos x="68" y="99"/>
                </a:cxn>
                <a:cxn ang="0">
                  <a:pos x="45" y="97"/>
                </a:cxn>
                <a:cxn ang="0">
                  <a:pos x="25" y="98"/>
                </a:cxn>
                <a:cxn ang="0">
                  <a:pos x="9" y="102"/>
                </a:cxn>
                <a:cxn ang="0">
                  <a:pos x="0" y="110"/>
                </a:cxn>
                <a:cxn ang="0">
                  <a:pos x="4" y="98"/>
                </a:cxn>
                <a:cxn ang="0">
                  <a:pos x="8" y="89"/>
                </a:cxn>
                <a:cxn ang="0">
                  <a:pos x="16" y="82"/>
                </a:cxn>
                <a:cxn ang="0">
                  <a:pos x="25" y="76"/>
                </a:cxn>
                <a:cxn ang="0">
                  <a:pos x="36" y="72"/>
                </a:cxn>
                <a:cxn ang="0">
                  <a:pos x="47" y="71"/>
                </a:cxn>
                <a:cxn ang="0">
                  <a:pos x="59" y="71"/>
                </a:cxn>
                <a:cxn ang="0">
                  <a:pos x="72" y="74"/>
                </a:cxn>
                <a:cxn ang="0">
                  <a:pos x="73" y="71"/>
                </a:cxn>
                <a:cxn ang="0">
                  <a:pos x="70" y="56"/>
                </a:cxn>
                <a:cxn ang="0">
                  <a:pos x="67" y="38"/>
                </a:cxn>
                <a:cxn ang="0">
                  <a:pos x="65" y="30"/>
                </a:cxn>
                <a:cxn ang="0">
                  <a:pos x="63" y="30"/>
                </a:cxn>
                <a:cxn ang="0">
                  <a:pos x="61" y="29"/>
                </a:cxn>
                <a:cxn ang="0">
                  <a:pos x="59" y="26"/>
                </a:cxn>
                <a:cxn ang="0">
                  <a:pos x="57" y="23"/>
                </a:cxn>
                <a:cxn ang="0">
                  <a:pos x="57" y="19"/>
                </a:cxn>
                <a:cxn ang="0">
                  <a:pos x="59" y="14"/>
                </a:cxn>
                <a:cxn ang="0">
                  <a:pos x="66" y="8"/>
                </a:cxn>
                <a:cxn ang="0">
                  <a:pos x="77" y="0"/>
                </a:cxn>
              </a:cxnLst>
              <a:rect l="0" t="0" r="r" b="b"/>
              <a:pathLst>
                <a:path w="124" h="110">
                  <a:moveTo>
                    <a:pt x="77" y="0"/>
                  </a:moveTo>
                  <a:lnTo>
                    <a:pt x="124" y="108"/>
                  </a:lnTo>
                  <a:lnTo>
                    <a:pt x="120" y="107"/>
                  </a:lnTo>
                  <a:lnTo>
                    <a:pt x="107" y="105"/>
                  </a:lnTo>
                  <a:lnTo>
                    <a:pt x="89" y="101"/>
                  </a:lnTo>
                  <a:lnTo>
                    <a:pt x="68" y="99"/>
                  </a:lnTo>
                  <a:lnTo>
                    <a:pt x="45" y="97"/>
                  </a:lnTo>
                  <a:lnTo>
                    <a:pt x="25" y="98"/>
                  </a:lnTo>
                  <a:lnTo>
                    <a:pt x="9" y="102"/>
                  </a:lnTo>
                  <a:lnTo>
                    <a:pt x="0" y="110"/>
                  </a:lnTo>
                  <a:lnTo>
                    <a:pt x="4" y="98"/>
                  </a:lnTo>
                  <a:lnTo>
                    <a:pt x="8" y="89"/>
                  </a:lnTo>
                  <a:lnTo>
                    <a:pt x="16" y="82"/>
                  </a:lnTo>
                  <a:lnTo>
                    <a:pt x="25" y="76"/>
                  </a:lnTo>
                  <a:lnTo>
                    <a:pt x="36" y="72"/>
                  </a:lnTo>
                  <a:lnTo>
                    <a:pt x="47" y="71"/>
                  </a:lnTo>
                  <a:lnTo>
                    <a:pt x="59" y="71"/>
                  </a:lnTo>
                  <a:lnTo>
                    <a:pt x="72" y="74"/>
                  </a:lnTo>
                  <a:lnTo>
                    <a:pt x="73" y="71"/>
                  </a:lnTo>
                  <a:lnTo>
                    <a:pt x="70" y="56"/>
                  </a:lnTo>
                  <a:lnTo>
                    <a:pt x="67" y="38"/>
                  </a:lnTo>
                  <a:lnTo>
                    <a:pt x="65" y="30"/>
                  </a:lnTo>
                  <a:lnTo>
                    <a:pt x="63" y="30"/>
                  </a:lnTo>
                  <a:lnTo>
                    <a:pt x="61" y="29"/>
                  </a:lnTo>
                  <a:lnTo>
                    <a:pt x="59" y="26"/>
                  </a:lnTo>
                  <a:lnTo>
                    <a:pt x="57" y="23"/>
                  </a:lnTo>
                  <a:lnTo>
                    <a:pt x="57" y="19"/>
                  </a:lnTo>
                  <a:lnTo>
                    <a:pt x="59" y="14"/>
                  </a:lnTo>
                  <a:lnTo>
                    <a:pt x="66" y="8"/>
                  </a:lnTo>
                  <a:lnTo>
                    <a:pt x="77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6776" name="Freeform 40"/>
            <p:cNvSpPr>
              <a:spLocks/>
            </p:cNvSpPr>
            <p:nvPr/>
          </p:nvSpPr>
          <p:spPr bwMode="ltGray">
            <a:xfrm rot="1584153">
              <a:off x="574" y="286"/>
              <a:ext cx="147" cy="16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" y="1"/>
                </a:cxn>
                <a:cxn ang="0">
                  <a:pos x="18" y="5"/>
                </a:cxn>
                <a:cxn ang="0">
                  <a:pos x="37" y="12"/>
                </a:cxn>
                <a:cxn ang="0">
                  <a:pos x="58" y="24"/>
                </a:cxn>
                <a:cxn ang="0">
                  <a:pos x="78" y="44"/>
                </a:cxn>
                <a:cxn ang="0">
                  <a:pos x="96" y="71"/>
                </a:cxn>
                <a:cxn ang="0">
                  <a:pos x="107" y="108"/>
                </a:cxn>
                <a:cxn ang="0">
                  <a:pos x="109" y="156"/>
                </a:cxn>
                <a:cxn ang="0">
                  <a:pos x="105" y="156"/>
                </a:cxn>
                <a:cxn ang="0">
                  <a:pos x="99" y="156"/>
                </a:cxn>
                <a:cxn ang="0">
                  <a:pos x="93" y="156"/>
                </a:cxn>
                <a:cxn ang="0">
                  <a:pos x="87" y="154"/>
                </a:cxn>
                <a:cxn ang="0">
                  <a:pos x="81" y="153"/>
                </a:cxn>
                <a:cxn ang="0">
                  <a:pos x="74" y="150"/>
                </a:cxn>
                <a:cxn ang="0">
                  <a:pos x="66" y="145"/>
                </a:cxn>
                <a:cxn ang="0">
                  <a:pos x="58" y="139"/>
                </a:cxn>
                <a:cxn ang="0">
                  <a:pos x="53" y="126"/>
                </a:cxn>
                <a:cxn ang="0">
                  <a:pos x="53" y="111"/>
                </a:cxn>
                <a:cxn ang="0">
                  <a:pos x="56" y="96"/>
                </a:cxn>
                <a:cxn ang="0">
                  <a:pos x="59" y="80"/>
                </a:cxn>
                <a:cxn ang="0">
                  <a:pos x="56" y="62"/>
                </a:cxn>
                <a:cxn ang="0">
                  <a:pos x="48" y="43"/>
                </a:cxn>
                <a:cxn ang="0">
                  <a:pos x="31" y="23"/>
                </a:cxn>
                <a:cxn ang="0">
                  <a:pos x="0" y="0"/>
                </a:cxn>
              </a:cxnLst>
              <a:rect l="0" t="0" r="r" b="b"/>
              <a:pathLst>
                <a:path w="109" h="156">
                  <a:moveTo>
                    <a:pt x="0" y="0"/>
                  </a:moveTo>
                  <a:lnTo>
                    <a:pt x="5" y="1"/>
                  </a:lnTo>
                  <a:lnTo>
                    <a:pt x="18" y="5"/>
                  </a:lnTo>
                  <a:lnTo>
                    <a:pt x="37" y="12"/>
                  </a:lnTo>
                  <a:lnTo>
                    <a:pt x="58" y="24"/>
                  </a:lnTo>
                  <a:lnTo>
                    <a:pt x="78" y="44"/>
                  </a:lnTo>
                  <a:lnTo>
                    <a:pt x="96" y="71"/>
                  </a:lnTo>
                  <a:lnTo>
                    <a:pt x="107" y="108"/>
                  </a:lnTo>
                  <a:lnTo>
                    <a:pt x="109" y="156"/>
                  </a:lnTo>
                  <a:lnTo>
                    <a:pt x="105" y="156"/>
                  </a:lnTo>
                  <a:lnTo>
                    <a:pt x="99" y="156"/>
                  </a:lnTo>
                  <a:lnTo>
                    <a:pt x="93" y="156"/>
                  </a:lnTo>
                  <a:lnTo>
                    <a:pt x="87" y="154"/>
                  </a:lnTo>
                  <a:lnTo>
                    <a:pt x="81" y="153"/>
                  </a:lnTo>
                  <a:lnTo>
                    <a:pt x="74" y="150"/>
                  </a:lnTo>
                  <a:lnTo>
                    <a:pt x="66" y="145"/>
                  </a:lnTo>
                  <a:lnTo>
                    <a:pt x="58" y="139"/>
                  </a:lnTo>
                  <a:lnTo>
                    <a:pt x="53" y="126"/>
                  </a:lnTo>
                  <a:lnTo>
                    <a:pt x="53" y="111"/>
                  </a:lnTo>
                  <a:lnTo>
                    <a:pt x="56" y="96"/>
                  </a:lnTo>
                  <a:lnTo>
                    <a:pt x="59" y="80"/>
                  </a:lnTo>
                  <a:lnTo>
                    <a:pt x="56" y="62"/>
                  </a:lnTo>
                  <a:lnTo>
                    <a:pt x="48" y="43"/>
                  </a:lnTo>
                  <a:lnTo>
                    <a:pt x="31" y="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6777" name="Freeform 41"/>
            <p:cNvSpPr>
              <a:spLocks/>
            </p:cNvSpPr>
            <p:nvPr/>
          </p:nvSpPr>
          <p:spPr bwMode="ltGray">
            <a:xfrm rot="1584153">
              <a:off x="236" y="721"/>
              <a:ext cx="62" cy="97"/>
            </a:xfrm>
            <a:custGeom>
              <a:avLst/>
              <a:gdLst/>
              <a:ahLst/>
              <a:cxnLst>
                <a:cxn ang="0">
                  <a:pos x="31" y="0"/>
                </a:cxn>
                <a:cxn ang="0">
                  <a:pos x="20" y="38"/>
                </a:cxn>
                <a:cxn ang="0">
                  <a:pos x="15" y="62"/>
                </a:cxn>
                <a:cxn ang="0">
                  <a:pos x="11" y="79"/>
                </a:cxn>
                <a:cxn ang="0">
                  <a:pos x="0" y="94"/>
                </a:cxn>
                <a:cxn ang="0">
                  <a:pos x="12" y="88"/>
                </a:cxn>
                <a:cxn ang="0">
                  <a:pos x="23" y="80"/>
                </a:cxn>
                <a:cxn ang="0">
                  <a:pos x="32" y="69"/>
                </a:cxn>
                <a:cxn ang="0">
                  <a:pos x="40" y="57"/>
                </a:cxn>
                <a:cxn ang="0">
                  <a:pos x="45" y="44"/>
                </a:cxn>
                <a:cxn ang="0">
                  <a:pos x="46" y="30"/>
                </a:cxn>
                <a:cxn ang="0">
                  <a:pos x="42" y="15"/>
                </a:cxn>
                <a:cxn ang="0">
                  <a:pos x="31" y="0"/>
                </a:cxn>
              </a:cxnLst>
              <a:rect l="0" t="0" r="r" b="b"/>
              <a:pathLst>
                <a:path w="46" h="94">
                  <a:moveTo>
                    <a:pt x="31" y="0"/>
                  </a:moveTo>
                  <a:lnTo>
                    <a:pt x="20" y="38"/>
                  </a:lnTo>
                  <a:lnTo>
                    <a:pt x="15" y="62"/>
                  </a:lnTo>
                  <a:lnTo>
                    <a:pt x="11" y="79"/>
                  </a:lnTo>
                  <a:lnTo>
                    <a:pt x="0" y="94"/>
                  </a:lnTo>
                  <a:lnTo>
                    <a:pt x="12" y="88"/>
                  </a:lnTo>
                  <a:lnTo>
                    <a:pt x="23" y="80"/>
                  </a:lnTo>
                  <a:lnTo>
                    <a:pt x="32" y="69"/>
                  </a:lnTo>
                  <a:lnTo>
                    <a:pt x="40" y="57"/>
                  </a:lnTo>
                  <a:lnTo>
                    <a:pt x="45" y="44"/>
                  </a:lnTo>
                  <a:lnTo>
                    <a:pt x="46" y="30"/>
                  </a:lnTo>
                  <a:lnTo>
                    <a:pt x="42" y="15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6778" name="Freeform 42"/>
            <p:cNvSpPr>
              <a:spLocks/>
            </p:cNvSpPr>
            <p:nvPr/>
          </p:nvSpPr>
          <p:spPr bwMode="ltGray">
            <a:xfrm rot="1584153">
              <a:off x="585" y="466"/>
              <a:ext cx="72" cy="4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1"/>
                </a:cxn>
                <a:cxn ang="0">
                  <a:pos x="6" y="3"/>
                </a:cxn>
                <a:cxn ang="0">
                  <a:pos x="13" y="8"/>
                </a:cxn>
                <a:cxn ang="0">
                  <a:pos x="21" y="12"/>
                </a:cxn>
                <a:cxn ang="0">
                  <a:pos x="29" y="15"/>
                </a:cxn>
                <a:cxn ang="0">
                  <a:pos x="38" y="17"/>
                </a:cxn>
                <a:cxn ang="0">
                  <a:pos x="46" y="18"/>
                </a:cxn>
                <a:cxn ang="0">
                  <a:pos x="54" y="16"/>
                </a:cxn>
                <a:cxn ang="0">
                  <a:pos x="53" y="25"/>
                </a:cxn>
                <a:cxn ang="0">
                  <a:pos x="50" y="33"/>
                </a:cxn>
                <a:cxn ang="0">
                  <a:pos x="44" y="38"/>
                </a:cxn>
                <a:cxn ang="0">
                  <a:pos x="37" y="40"/>
                </a:cxn>
                <a:cxn ang="0">
                  <a:pos x="28" y="39"/>
                </a:cxn>
                <a:cxn ang="0">
                  <a:pos x="19" y="32"/>
                </a:cxn>
                <a:cxn ang="0">
                  <a:pos x="10" y="20"/>
                </a:cxn>
                <a:cxn ang="0">
                  <a:pos x="0" y="0"/>
                </a:cxn>
              </a:cxnLst>
              <a:rect l="0" t="0" r="r" b="b"/>
              <a:pathLst>
                <a:path w="54" h="40">
                  <a:moveTo>
                    <a:pt x="0" y="0"/>
                  </a:moveTo>
                  <a:lnTo>
                    <a:pt x="1" y="1"/>
                  </a:lnTo>
                  <a:lnTo>
                    <a:pt x="6" y="3"/>
                  </a:lnTo>
                  <a:lnTo>
                    <a:pt x="13" y="8"/>
                  </a:lnTo>
                  <a:lnTo>
                    <a:pt x="21" y="12"/>
                  </a:lnTo>
                  <a:lnTo>
                    <a:pt x="29" y="15"/>
                  </a:lnTo>
                  <a:lnTo>
                    <a:pt x="38" y="17"/>
                  </a:lnTo>
                  <a:lnTo>
                    <a:pt x="46" y="18"/>
                  </a:lnTo>
                  <a:lnTo>
                    <a:pt x="54" y="16"/>
                  </a:lnTo>
                  <a:lnTo>
                    <a:pt x="53" y="25"/>
                  </a:lnTo>
                  <a:lnTo>
                    <a:pt x="50" y="33"/>
                  </a:lnTo>
                  <a:lnTo>
                    <a:pt x="44" y="38"/>
                  </a:lnTo>
                  <a:lnTo>
                    <a:pt x="37" y="40"/>
                  </a:lnTo>
                  <a:lnTo>
                    <a:pt x="28" y="39"/>
                  </a:lnTo>
                  <a:lnTo>
                    <a:pt x="19" y="32"/>
                  </a:lnTo>
                  <a:lnTo>
                    <a:pt x="10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6779" name="Freeform 43"/>
            <p:cNvSpPr>
              <a:spLocks/>
            </p:cNvSpPr>
            <p:nvPr/>
          </p:nvSpPr>
          <p:spPr bwMode="ltGray">
            <a:xfrm>
              <a:off x="0" y="886"/>
              <a:ext cx="360" cy="650"/>
            </a:xfrm>
            <a:custGeom>
              <a:avLst/>
              <a:gdLst/>
              <a:ahLst/>
              <a:cxnLst>
                <a:cxn ang="0">
                  <a:pos x="264" y="0"/>
                </a:cxn>
                <a:cxn ang="0">
                  <a:pos x="269" y="9"/>
                </a:cxn>
                <a:cxn ang="0">
                  <a:pos x="277" y="22"/>
                </a:cxn>
                <a:cxn ang="0">
                  <a:pos x="286" y="39"/>
                </a:cxn>
                <a:cxn ang="0">
                  <a:pos x="297" y="58"/>
                </a:cxn>
                <a:cxn ang="0">
                  <a:pos x="309" y="83"/>
                </a:cxn>
                <a:cxn ang="0">
                  <a:pos x="319" y="108"/>
                </a:cxn>
                <a:cxn ang="0">
                  <a:pos x="329" y="136"/>
                </a:cxn>
                <a:cxn ang="0">
                  <a:pos x="333" y="163"/>
                </a:cxn>
                <a:cxn ang="0">
                  <a:pos x="336" y="193"/>
                </a:cxn>
                <a:cxn ang="0">
                  <a:pos x="332" y="223"/>
                </a:cxn>
                <a:cxn ang="0">
                  <a:pos x="323" y="255"/>
                </a:cxn>
                <a:cxn ang="0">
                  <a:pos x="310" y="285"/>
                </a:cxn>
                <a:cxn ang="0">
                  <a:pos x="287" y="315"/>
                </a:cxn>
                <a:cxn ang="0">
                  <a:pos x="257" y="343"/>
                </a:cxn>
                <a:cxn ang="0">
                  <a:pos x="218" y="370"/>
                </a:cxn>
                <a:cxn ang="0">
                  <a:pos x="167" y="396"/>
                </a:cxn>
                <a:cxn ang="0">
                  <a:pos x="111" y="425"/>
                </a:cxn>
                <a:cxn ang="0">
                  <a:pos x="69" y="457"/>
                </a:cxn>
                <a:cxn ang="0">
                  <a:pos x="35" y="490"/>
                </a:cxn>
                <a:cxn ang="0">
                  <a:pos x="12" y="526"/>
                </a:cxn>
                <a:cxn ang="0">
                  <a:pos x="0" y="553"/>
                </a:cxn>
                <a:cxn ang="0">
                  <a:pos x="0" y="650"/>
                </a:cxn>
                <a:cxn ang="0">
                  <a:pos x="6" y="628"/>
                </a:cxn>
                <a:cxn ang="0">
                  <a:pos x="19" y="594"/>
                </a:cxn>
                <a:cxn ang="0">
                  <a:pos x="43" y="551"/>
                </a:cxn>
                <a:cxn ang="0">
                  <a:pos x="76" y="503"/>
                </a:cxn>
                <a:cxn ang="0">
                  <a:pos x="125" y="454"/>
                </a:cxn>
                <a:cxn ang="0">
                  <a:pos x="190" y="408"/>
                </a:cxn>
                <a:cxn ang="0">
                  <a:pos x="275" y="365"/>
                </a:cxn>
                <a:cxn ang="0">
                  <a:pos x="308" y="342"/>
                </a:cxn>
                <a:cxn ang="0">
                  <a:pos x="335" y="305"/>
                </a:cxn>
                <a:cxn ang="0">
                  <a:pos x="352" y="255"/>
                </a:cxn>
                <a:cxn ang="0">
                  <a:pos x="360" y="201"/>
                </a:cxn>
                <a:cxn ang="0">
                  <a:pos x="356" y="144"/>
                </a:cxn>
                <a:cxn ang="0">
                  <a:pos x="341" y="88"/>
                </a:cxn>
                <a:cxn ang="0">
                  <a:pos x="311" y="39"/>
                </a:cxn>
                <a:cxn ang="0">
                  <a:pos x="264" y="0"/>
                </a:cxn>
              </a:cxnLst>
              <a:rect l="0" t="0" r="r" b="b"/>
              <a:pathLst>
                <a:path w="360" h="650">
                  <a:moveTo>
                    <a:pt x="264" y="0"/>
                  </a:moveTo>
                  <a:lnTo>
                    <a:pt x="269" y="9"/>
                  </a:lnTo>
                  <a:lnTo>
                    <a:pt x="277" y="22"/>
                  </a:lnTo>
                  <a:lnTo>
                    <a:pt x="286" y="39"/>
                  </a:lnTo>
                  <a:lnTo>
                    <a:pt x="297" y="58"/>
                  </a:lnTo>
                  <a:lnTo>
                    <a:pt x="309" y="83"/>
                  </a:lnTo>
                  <a:lnTo>
                    <a:pt x="319" y="108"/>
                  </a:lnTo>
                  <a:lnTo>
                    <a:pt x="329" y="136"/>
                  </a:lnTo>
                  <a:lnTo>
                    <a:pt x="333" y="163"/>
                  </a:lnTo>
                  <a:lnTo>
                    <a:pt x="336" y="193"/>
                  </a:lnTo>
                  <a:lnTo>
                    <a:pt x="332" y="223"/>
                  </a:lnTo>
                  <a:lnTo>
                    <a:pt x="323" y="255"/>
                  </a:lnTo>
                  <a:lnTo>
                    <a:pt x="310" y="285"/>
                  </a:lnTo>
                  <a:lnTo>
                    <a:pt x="287" y="315"/>
                  </a:lnTo>
                  <a:lnTo>
                    <a:pt x="257" y="343"/>
                  </a:lnTo>
                  <a:lnTo>
                    <a:pt x="218" y="370"/>
                  </a:lnTo>
                  <a:lnTo>
                    <a:pt x="167" y="396"/>
                  </a:lnTo>
                  <a:lnTo>
                    <a:pt x="111" y="425"/>
                  </a:lnTo>
                  <a:lnTo>
                    <a:pt x="69" y="457"/>
                  </a:lnTo>
                  <a:lnTo>
                    <a:pt x="35" y="490"/>
                  </a:lnTo>
                  <a:lnTo>
                    <a:pt x="12" y="526"/>
                  </a:lnTo>
                  <a:lnTo>
                    <a:pt x="0" y="553"/>
                  </a:lnTo>
                  <a:lnTo>
                    <a:pt x="0" y="650"/>
                  </a:lnTo>
                  <a:lnTo>
                    <a:pt x="6" y="628"/>
                  </a:lnTo>
                  <a:lnTo>
                    <a:pt x="19" y="594"/>
                  </a:lnTo>
                  <a:lnTo>
                    <a:pt x="43" y="551"/>
                  </a:lnTo>
                  <a:lnTo>
                    <a:pt x="76" y="503"/>
                  </a:lnTo>
                  <a:lnTo>
                    <a:pt x="125" y="454"/>
                  </a:lnTo>
                  <a:lnTo>
                    <a:pt x="190" y="408"/>
                  </a:lnTo>
                  <a:lnTo>
                    <a:pt x="275" y="365"/>
                  </a:lnTo>
                  <a:lnTo>
                    <a:pt x="308" y="342"/>
                  </a:lnTo>
                  <a:lnTo>
                    <a:pt x="335" y="305"/>
                  </a:lnTo>
                  <a:lnTo>
                    <a:pt x="352" y="255"/>
                  </a:lnTo>
                  <a:lnTo>
                    <a:pt x="360" y="201"/>
                  </a:lnTo>
                  <a:lnTo>
                    <a:pt x="356" y="144"/>
                  </a:lnTo>
                  <a:lnTo>
                    <a:pt x="341" y="88"/>
                  </a:lnTo>
                  <a:lnTo>
                    <a:pt x="311" y="39"/>
                  </a:lnTo>
                  <a:lnTo>
                    <a:pt x="264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6780" name="Freeform 44"/>
            <p:cNvSpPr>
              <a:spLocks/>
            </p:cNvSpPr>
            <p:nvPr/>
          </p:nvSpPr>
          <p:spPr bwMode="ltGray">
            <a:xfrm rot="1584153">
              <a:off x="56" y="84"/>
              <a:ext cx="804" cy="686"/>
            </a:xfrm>
            <a:custGeom>
              <a:avLst/>
              <a:gdLst/>
              <a:ahLst/>
              <a:cxnLst>
                <a:cxn ang="0">
                  <a:pos x="16" y="370"/>
                </a:cxn>
                <a:cxn ang="0">
                  <a:pos x="6" y="341"/>
                </a:cxn>
                <a:cxn ang="0">
                  <a:pos x="0" y="289"/>
                </a:cxn>
                <a:cxn ang="0">
                  <a:pos x="4" y="222"/>
                </a:cxn>
                <a:cxn ang="0">
                  <a:pos x="25" y="151"/>
                </a:cxn>
                <a:cxn ang="0">
                  <a:pos x="69" y="84"/>
                </a:cxn>
                <a:cxn ang="0">
                  <a:pos x="142" y="31"/>
                </a:cxn>
                <a:cxn ang="0">
                  <a:pos x="247" y="2"/>
                </a:cxn>
                <a:cxn ang="0">
                  <a:pos x="380" y="9"/>
                </a:cxn>
                <a:cxn ang="0">
                  <a:pos x="484" y="68"/>
                </a:cxn>
                <a:cxn ang="0">
                  <a:pos x="554" y="165"/>
                </a:cxn>
                <a:cxn ang="0">
                  <a:pos x="591" y="284"/>
                </a:cxn>
                <a:cxn ang="0">
                  <a:pos x="595" y="409"/>
                </a:cxn>
                <a:cxn ang="0">
                  <a:pos x="566" y="525"/>
                </a:cxn>
                <a:cxn ang="0">
                  <a:pos x="507" y="615"/>
                </a:cxn>
                <a:cxn ang="0">
                  <a:pos x="417" y="663"/>
                </a:cxn>
                <a:cxn ang="0">
                  <a:pos x="389" y="659"/>
                </a:cxn>
                <a:cxn ang="0">
                  <a:pos x="441" y="617"/>
                </a:cxn>
                <a:cxn ang="0">
                  <a:pos x="482" y="544"/>
                </a:cxn>
                <a:cxn ang="0">
                  <a:pos x="509" y="454"/>
                </a:cxn>
                <a:cxn ang="0">
                  <a:pos x="520" y="355"/>
                </a:cxn>
                <a:cxn ang="0">
                  <a:pos x="514" y="258"/>
                </a:cxn>
                <a:cxn ang="0">
                  <a:pos x="485" y="174"/>
                </a:cxn>
                <a:cxn ang="0">
                  <a:pos x="433" y="112"/>
                </a:cxn>
                <a:cxn ang="0">
                  <a:pos x="341" y="75"/>
                </a:cxn>
                <a:cxn ang="0">
                  <a:pos x="246" y="61"/>
                </a:cxn>
                <a:cxn ang="0">
                  <a:pos x="174" y="71"/>
                </a:cxn>
                <a:cxn ang="0">
                  <a:pos x="121" y="101"/>
                </a:cxn>
                <a:cxn ang="0">
                  <a:pos x="84" y="149"/>
                </a:cxn>
                <a:cxn ang="0">
                  <a:pos x="57" y="206"/>
                </a:cxn>
                <a:cxn ang="0">
                  <a:pos x="40" y="272"/>
                </a:cxn>
                <a:cxn ang="0">
                  <a:pos x="28" y="339"/>
                </a:cxn>
              </a:cxnLst>
              <a:rect l="0" t="0" r="r" b="b"/>
              <a:pathLst>
                <a:path w="596" h="666">
                  <a:moveTo>
                    <a:pt x="22" y="372"/>
                  </a:moveTo>
                  <a:lnTo>
                    <a:pt x="16" y="370"/>
                  </a:lnTo>
                  <a:lnTo>
                    <a:pt x="10" y="360"/>
                  </a:lnTo>
                  <a:lnTo>
                    <a:pt x="6" y="341"/>
                  </a:lnTo>
                  <a:lnTo>
                    <a:pt x="1" y="318"/>
                  </a:lnTo>
                  <a:lnTo>
                    <a:pt x="0" y="289"/>
                  </a:lnTo>
                  <a:lnTo>
                    <a:pt x="0" y="257"/>
                  </a:lnTo>
                  <a:lnTo>
                    <a:pt x="4" y="222"/>
                  </a:lnTo>
                  <a:lnTo>
                    <a:pt x="13" y="187"/>
                  </a:lnTo>
                  <a:lnTo>
                    <a:pt x="25" y="151"/>
                  </a:lnTo>
                  <a:lnTo>
                    <a:pt x="45" y="116"/>
                  </a:lnTo>
                  <a:lnTo>
                    <a:pt x="69" y="84"/>
                  </a:lnTo>
                  <a:lnTo>
                    <a:pt x="101" y="55"/>
                  </a:lnTo>
                  <a:lnTo>
                    <a:pt x="142" y="31"/>
                  </a:lnTo>
                  <a:lnTo>
                    <a:pt x="190" y="13"/>
                  </a:lnTo>
                  <a:lnTo>
                    <a:pt x="247" y="2"/>
                  </a:lnTo>
                  <a:lnTo>
                    <a:pt x="314" y="0"/>
                  </a:lnTo>
                  <a:lnTo>
                    <a:pt x="380" y="9"/>
                  </a:lnTo>
                  <a:lnTo>
                    <a:pt x="436" y="33"/>
                  </a:lnTo>
                  <a:lnTo>
                    <a:pt x="484" y="68"/>
                  </a:lnTo>
                  <a:lnTo>
                    <a:pt x="524" y="113"/>
                  </a:lnTo>
                  <a:lnTo>
                    <a:pt x="554" y="165"/>
                  </a:lnTo>
                  <a:lnTo>
                    <a:pt x="577" y="222"/>
                  </a:lnTo>
                  <a:lnTo>
                    <a:pt x="591" y="284"/>
                  </a:lnTo>
                  <a:lnTo>
                    <a:pt x="596" y="347"/>
                  </a:lnTo>
                  <a:lnTo>
                    <a:pt x="595" y="409"/>
                  </a:lnTo>
                  <a:lnTo>
                    <a:pt x="585" y="469"/>
                  </a:lnTo>
                  <a:lnTo>
                    <a:pt x="566" y="525"/>
                  </a:lnTo>
                  <a:lnTo>
                    <a:pt x="540" y="574"/>
                  </a:lnTo>
                  <a:lnTo>
                    <a:pt x="507" y="615"/>
                  </a:lnTo>
                  <a:lnTo>
                    <a:pt x="465" y="645"/>
                  </a:lnTo>
                  <a:lnTo>
                    <a:pt x="417" y="663"/>
                  </a:lnTo>
                  <a:lnTo>
                    <a:pt x="360" y="666"/>
                  </a:lnTo>
                  <a:lnTo>
                    <a:pt x="389" y="659"/>
                  </a:lnTo>
                  <a:lnTo>
                    <a:pt x="417" y="642"/>
                  </a:lnTo>
                  <a:lnTo>
                    <a:pt x="441" y="617"/>
                  </a:lnTo>
                  <a:lnTo>
                    <a:pt x="463" y="583"/>
                  </a:lnTo>
                  <a:lnTo>
                    <a:pt x="482" y="544"/>
                  </a:lnTo>
                  <a:lnTo>
                    <a:pt x="497" y="501"/>
                  </a:lnTo>
                  <a:lnTo>
                    <a:pt x="509" y="454"/>
                  </a:lnTo>
                  <a:lnTo>
                    <a:pt x="517" y="404"/>
                  </a:lnTo>
                  <a:lnTo>
                    <a:pt x="520" y="355"/>
                  </a:lnTo>
                  <a:lnTo>
                    <a:pt x="519" y="305"/>
                  </a:lnTo>
                  <a:lnTo>
                    <a:pt x="514" y="258"/>
                  </a:lnTo>
                  <a:lnTo>
                    <a:pt x="502" y="213"/>
                  </a:lnTo>
                  <a:lnTo>
                    <a:pt x="485" y="174"/>
                  </a:lnTo>
                  <a:lnTo>
                    <a:pt x="462" y="139"/>
                  </a:lnTo>
                  <a:lnTo>
                    <a:pt x="433" y="112"/>
                  </a:lnTo>
                  <a:lnTo>
                    <a:pt x="397" y="93"/>
                  </a:lnTo>
                  <a:lnTo>
                    <a:pt x="341" y="75"/>
                  </a:lnTo>
                  <a:lnTo>
                    <a:pt x="290" y="65"/>
                  </a:lnTo>
                  <a:lnTo>
                    <a:pt x="246" y="61"/>
                  </a:lnTo>
                  <a:lnTo>
                    <a:pt x="207" y="63"/>
                  </a:lnTo>
                  <a:lnTo>
                    <a:pt x="174" y="71"/>
                  </a:lnTo>
                  <a:lnTo>
                    <a:pt x="146" y="84"/>
                  </a:lnTo>
                  <a:lnTo>
                    <a:pt x="121" y="101"/>
                  </a:lnTo>
                  <a:lnTo>
                    <a:pt x="101" y="123"/>
                  </a:lnTo>
                  <a:lnTo>
                    <a:pt x="84" y="149"/>
                  </a:lnTo>
                  <a:lnTo>
                    <a:pt x="69" y="176"/>
                  </a:lnTo>
                  <a:lnTo>
                    <a:pt x="57" y="206"/>
                  </a:lnTo>
                  <a:lnTo>
                    <a:pt x="48" y="239"/>
                  </a:lnTo>
                  <a:lnTo>
                    <a:pt x="40" y="272"/>
                  </a:lnTo>
                  <a:lnTo>
                    <a:pt x="33" y="305"/>
                  </a:lnTo>
                  <a:lnTo>
                    <a:pt x="28" y="339"/>
                  </a:lnTo>
                  <a:lnTo>
                    <a:pt x="22" y="372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116781" name="Rectangle 45"/>
          <p:cNvSpPr>
            <a:spLocks noGrp="1" noChangeArrowheads="1"/>
          </p:cNvSpPr>
          <p:nvPr>
            <p:ph type="title"/>
          </p:nvPr>
        </p:nvSpPr>
        <p:spPr bwMode="auto">
          <a:xfrm>
            <a:off x="442913" y="103188"/>
            <a:ext cx="8243887" cy="131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9700" name="Rectangle 4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5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16783" name="Rectangle 4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fld id="{526CFE37-10E6-49CD-B55C-13BC65A4A6C8}" type="datetimeFigureOut">
              <a:rPr lang="ru-RU"/>
              <a:pPr>
                <a:defRPr/>
              </a:pPr>
              <a:t>08.01.2019</a:t>
            </a:fld>
            <a:endParaRPr lang="ru-RU"/>
          </a:p>
        </p:txBody>
      </p:sp>
      <p:sp>
        <p:nvSpPr>
          <p:cNvPr id="116784" name="Rectangle 4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6785" name="Rectangle 4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FD48249E-6CEB-41D7-A64B-72B139A75CC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12" r:id="rId1"/>
    <p:sldLayoutId id="2147484202" r:id="rId2"/>
    <p:sldLayoutId id="2147484203" r:id="rId3"/>
    <p:sldLayoutId id="2147484204" r:id="rId4"/>
    <p:sldLayoutId id="2147484205" r:id="rId5"/>
    <p:sldLayoutId id="2147484206" r:id="rId6"/>
    <p:sldLayoutId id="2147484207" r:id="rId7"/>
    <p:sldLayoutId id="2147484208" r:id="rId8"/>
    <p:sldLayoutId id="2147484209" r:id="rId9"/>
    <p:sldLayoutId id="2147484210" r:id="rId10"/>
    <p:sldLayoutId id="2147484211" r:id="rId11"/>
  </p:sldLayoutIdLst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  <a:cs typeface="Arial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  <a:cs typeface="Arial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  <a:cs typeface="Arial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  <a:cs typeface="Arial" charset="0"/>
        </a:defRPr>
      </a:lvl5pPr>
      <a:lvl6pPr marL="4572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  <a:cs typeface="Arial" charset="0"/>
        </a:defRPr>
      </a:lvl6pPr>
      <a:lvl7pPr marL="9144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  <a:cs typeface="Arial" charset="0"/>
        </a:defRPr>
      </a:lvl7pPr>
      <a:lvl8pPr marL="13716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  <a:cs typeface="Arial" charset="0"/>
        </a:defRPr>
      </a:lvl8pPr>
      <a:lvl9pPr marL="18288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875" y="4371975"/>
            <a:ext cx="6511925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31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143000" y="731838"/>
            <a:ext cx="6400800" cy="3475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5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fld id="{D5463B44-98A1-47C1-8546-80DFF05C7FF8}" type="datetimeFigureOut">
              <a:rPr lang="ru-RU"/>
              <a:pPr>
                <a:defRPr/>
              </a:pPr>
              <a:t>08.01.2019</a:t>
            </a:fld>
            <a:endParaRPr lang="ru-RU" altLang="en-US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172200"/>
            <a:ext cx="335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fld id="{9B14ACCA-2233-4F5F-82D5-0ABCCD4138EB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13" r:id="rId1"/>
    <p:sldLayoutId id="2147484214" r:id="rId2"/>
  </p:sldLayoutIdLst>
  <p:txStyles>
    <p:titleStyle>
      <a:lvl1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Arial" charset="0"/>
          <a:ea typeface="+mj-ea"/>
          <a:cs typeface="+mj-cs"/>
        </a:defRPr>
      </a:lvl1pPr>
      <a:lvl2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Arial" charset="0"/>
        </a:defRPr>
      </a:lvl2pPr>
      <a:lvl3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Arial" charset="0"/>
        </a:defRPr>
      </a:lvl3pPr>
      <a:lvl4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Arial" charset="0"/>
        </a:defRPr>
      </a:lvl4pPr>
      <a:lvl5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Arial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200" kern="1200">
          <a:solidFill>
            <a:srgbClr val="404040"/>
          </a:solidFill>
          <a:latin typeface="Arial" charset="0"/>
          <a:ea typeface="+mn-ea"/>
          <a:cs typeface="+mn-cs"/>
        </a:defRPr>
      </a:lvl1pPr>
      <a:lvl2pPr marL="547688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000" kern="1200">
          <a:solidFill>
            <a:srgbClr val="404040"/>
          </a:solidFill>
          <a:latin typeface="Arial" charset="0"/>
          <a:ea typeface="+mn-ea"/>
          <a:cs typeface="+mn-cs"/>
        </a:defRPr>
      </a:lvl2pPr>
      <a:lvl3pPr marL="822325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kern="1200">
          <a:solidFill>
            <a:srgbClr val="404040"/>
          </a:solidFill>
          <a:latin typeface="Arial" charset="0"/>
          <a:ea typeface="+mn-ea"/>
          <a:cs typeface="+mn-cs"/>
        </a:defRPr>
      </a:lvl3pPr>
      <a:lvl4pPr marL="1096963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1600" kern="1200">
          <a:solidFill>
            <a:srgbClr val="404040"/>
          </a:solidFill>
          <a:latin typeface="Arial" charset="0"/>
          <a:ea typeface="+mn-ea"/>
          <a:cs typeface="+mn-cs"/>
        </a:defRPr>
      </a:lvl4pPr>
      <a:lvl5pPr marL="1389063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1400" kern="1200">
          <a:solidFill>
            <a:srgbClr val="404040"/>
          </a:solidFill>
          <a:latin typeface="Arial" charset="0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e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0" y="2133600"/>
            <a:ext cx="8893175" cy="4724400"/>
          </a:xfrm>
        </p:spPr>
        <p:txBody>
          <a:bodyPr/>
          <a:lstStyle/>
          <a:p>
            <a:pPr marL="0" indent="0" algn="ctr" eaLnBrk="1" hangingPunct="1">
              <a:lnSpc>
                <a:spcPct val="60000"/>
              </a:lnSpc>
              <a:buFont typeface="Wingdings" pitchFamily="2" charset="2"/>
              <a:buNone/>
            </a:pPr>
            <a:endParaRPr lang="ru-RU" altLang="ru-RU" sz="5400" b="1" i="1" u="sng" smtClean="0">
              <a:solidFill>
                <a:srgbClr val="FF3300"/>
              </a:solidFill>
              <a:latin typeface="Times New Roman" pitchFamily="18" charset="0"/>
            </a:endParaRPr>
          </a:p>
          <a:p>
            <a:pPr marL="0" indent="0" algn="ctr" eaLnBrk="1" hangingPunct="1">
              <a:lnSpc>
                <a:spcPct val="60000"/>
              </a:lnSpc>
              <a:buFont typeface="Wingdings" pitchFamily="2" charset="2"/>
              <a:buNone/>
            </a:pPr>
            <a:r>
              <a:rPr lang="ru-RU" altLang="ru-RU" sz="5400" b="1" i="1" u="sng" smtClean="0">
                <a:solidFill>
                  <a:srgbClr val="FF3300"/>
                </a:solidFill>
                <a:latin typeface="Times New Roman" pitchFamily="18" charset="0"/>
              </a:rPr>
              <a:t>ПРОЕКТ   бюджета</a:t>
            </a:r>
            <a:r>
              <a:rPr lang="ru-RU" altLang="ru-RU" sz="5400" b="1" i="1" smtClean="0">
                <a:solidFill>
                  <a:srgbClr val="FF3300"/>
                </a:solidFill>
                <a:latin typeface="Times New Roman" pitchFamily="18" charset="0"/>
              </a:rPr>
              <a:t> </a:t>
            </a:r>
          </a:p>
          <a:p>
            <a:pPr marL="0" indent="0" algn="ctr" eaLnBrk="1" hangingPunct="1">
              <a:lnSpc>
                <a:spcPct val="60000"/>
              </a:lnSpc>
              <a:buFont typeface="Wingdings" pitchFamily="2" charset="2"/>
              <a:buNone/>
            </a:pPr>
            <a:r>
              <a:rPr lang="ru-RU" altLang="ru-RU" sz="4400" b="1" i="1" smtClean="0">
                <a:solidFill>
                  <a:srgbClr val="FF3300"/>
                </a:solidFill>
                <a:latin typeface="Times New Roman" pitchFamily="18" charset="0"/>
              </a:rPr>
              <a:t>Костино-Быстрянского сельского поселения </a:t>
            </a:r>
          </a:p>
          <a:p>
            <a:pPr marL="0" indent="0" algn="ctr" eaLnBrk="1" hangingPunct="1">
              <a:lnSpc>
                <a:spcPct val="60000"/>
              </a:lnSpc>
              <a:buFont typeface="Wingdings" pitchFamily="2" charset="2"/>
              <a:buNone/>
            </a:pPr>
            <a:r>
              <a:rPr lang="ru-RU" altLang="ru-RU" sz="4400" b="1" i="1" smtClean="0">
                <a:solidFill>
                  <a:srgbClr val="FF3300"/>
                </a:solidFill>
                <a:latin typeface="Times New Roman" pitchFamily="18" charset="0"/>
              </a:rPr>
              <a:t>на 2019 год и </a:t>
            </a:r>
          </a:p>
          <a:p>
            <a:pPr marL="0" indent="0" algn="ctr" eaLnBrk="1" hangingPunct="1">
              <a:lnSpc>
                <a:spcPct val="60000"/>
              </a:lnSpc>
              <a:buFont typeface="Wingdings" pitchFamily="2" charset="2"/>
              <a:buNone/>
            </a:pPr>
            <a:r>
              <a:rPr lang="ru-RU" altLang="ru-RU" sz="4400" b="1" i="1" smtClean="0">
                <a:solidFill>
                  <a:srgbClr val="FF3300"/>
                </a:solidFill>
                <a:latin typeface="Times New Roman" pitchFamily="18" charset="0"/>
              </a:rPr>
              <a:t>плановый период</a:t>
            </a:r>
          </a:p>
          <a:p>
            <a:pPr marL="0" indent="0" algn="ctr" eaLnBrk="1" hangingPunct="1">
              <a:lnSpc>
                <a:spcPct val="60000"/>
              </a:lnSpc>
              <a:buFont typeface="Wingdings" pitchFamily="2" charset="2"/>
              <a:buNone/>
            </a:pPr>
            <a:r>
              <a:rPr lang="ru-RU" altLang="ru-RU" sz="4400" b="1" i="1" smtClean="0">
                <a:solidFill>
                  <a:srgbClr val="FF3300"/>
                </a:solidFill>
                <a:latin typeface="Times New Roman" pitchFamily="18" charset="0"/>
              </a:rPr>
              <a:t> 2020 и 2021 годов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277740" y="210219"/>
            <a:ext cx="8424936" cy="92333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+mn-lt"/>
                <a:cs typeface="+mn-cs"/>
              </a:rPr>
              <a:t>Бюджет для граждан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3"/>
          <p:cNvSpPr>
            <a:spLocks noGrp="1" noChangeArrowheads="1"/>
          </p:cNvSpPr>
          <p:nvPr>
            <p:ph sz="quarter" idx="4294967295"/>
          </p:nvPr>
        </p:nvSpPr>
        <p:spPr>
          <a:xfrm>
            <a:off x="0" y="188913"/>
            <a:ext cx="8786813" cy="6480175"/>
          </a:xfrm>
        </p:spPr>
        <p:txBody>
          <a:bodyPr/>
          <a:lstStyle/>
          <a:p>
            <a:pPr marL="0" indent="542925" algn="just" eaLnBrk="1" hangingPunct="1">
              <a:buFontTx/>
              <a:buNone/>
            </a:pPr>
            <a:endParaRPr lang="ru-RU" altLang="ru-RU" sz="2900" b="1" smtClean="0">
              <a:solidFill>
                <a:srgbClr val="0033CC"/>
              </a:solidFill>
              <a:latin typeface="Times New Roman" pitchFamily="18" charset="0"/>
            </a:endParaRPr>
          </a:p>
          <a:p>
            <a:pPr marL="0" indent="542925" algn="just" eaLnBrk="1" hangingPunct="1">
              <a:buFontTx/>
              <a:buNone/>
            </a:pPr>
            <a:endParaRPr lang="ru-RU" altLang="ru-RU" sz="2900" b="1" smtClean="0">
              <a:solidFill>
                <a:srgbClr val="0033CC"/>
              </a:solidFill>
              <a:latin typeface="Times New Roman" pitchFamily="18" charset="0"/>
            </a:endParaRPr>
          </a:p>
        </p:txBody>
      </p:sp>
      <p:grpSp>
        <p:nvGrpSpPr>
          <p:cNvPr id="26626" name="AutoShape 6"/>
          <p:cNvGrpSpPr>
            <a:grpSpLocks/>
          </p:cNvGrpSpPr>
          <p:nvPr/>
        </p:nvGrpSpPr>
        <p:grpSpPr bwMode="auto">
          <a:xfrm>
            <a:off x="2339975" y="319088"/>
            <a:ext cx="4681538" cy="388937"/>
            <a:chOff x="1233" y="-197"/>
            <a:chExt cx="3291" cy="1324"/>
          </a:xfrm>
        </p:grpSpPr>
        <p:pic>
          <p:nvPicPr>
            <p:cNvPr id="26648" name="AutoShape 6"/>
            <p:cNvPicPr>
              <a:picLocks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233" y="-197"/>
              <a:ext cx="3291" cy="13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6649" name="Text Box 23"/>
            <p:cNvSpPr txBox="1">
              <a:spLocks noChangeArrowheads="1"/>
            </p:cNvSpPr>
            <p:nvPr/>
          </p:nvSpPr>
          <p:spPr bwMode="auto">
            <a:xfrm>
              <a:off x="1311" y="85"/>
              <a:ext cx="3138" cy="759"/>
            </a:xfrm>
            <a:prstGeom prst="rect">
              <a:avLst/>
            </a:prstGeom>
            <a:solidFill>
              <a:srgbClr val="CCFF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ru-RU" altLang="ru-RU" sz="2000" b="1" i="1">
                  <a:latin typeface="Times New Roman" pitchFamily="18" charset="0"/>
                </a:rPr>
                <a:t>Межбюджетные трансферты</a:t>
              </a:r>
            </a:p>
          </p:txBody>
        </p:sp>
      </p:grpSp>
      <p:sp>
        <p:nvSpPr>
          <p:cNvPr id="7171" name="AutoShape 7"/>
          <p:cNvSpPr>
            <a:spLocks noChangeArrowheads="1"/>
          </p:cNvSpPr>
          <p:nvPr/>
        </p:nvSpPr>
        <p:spPr bwMode="auto">
          <a:xfrm>
            <a:off x="699127" y="885240"/>
            <a:ext cx="1838801" cy="4776007"/>
          </a:xfrm>
          <a:prstGeom prst="flowChartAlternateProcess">
            <a:avLst/>
          </a:prstGeom>
          <a:solidFill>
            <a:srgbClr val="CCFFCC">
              <a:alpha val="74117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>
            <a:lvl1pPr algn="l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altLang="ru-RU" sz="1300" smtClean="0">
              <a:latin typeface="Times New Roman" pitchFamily="18" charset="0"/>
              <a:cs typeface="+mn-cs"/>
            </a:endParaRPr>
          </a:p>
        </p:txBody>
      </p:sp>
      <p:sp>
        <p:nvSpPr>
          <p:cNvPr id="7172" name="AutoShape 8"/>
          <p:cNvSpPr>
            <a:spLocks noChangeArrowheads="1"/>
          </p:cNvSpPr>
          <p:nvPr/>
        </p:nvSpPr>
        <p:spPr bwMode="auto">
          <a:xfrm>
            <a:off x="2693211" y="865071"/>
            <a:ext cx="1843212" cy="4796175"/>
          </a:xfrm>
          <a:prstGeom prst="flowChartAlternateProcess">
            <a:avLst/>
          </a:prstGeom>
          <a:solidFill>
            <a:srgbClr val="CCFFCC">
              <a:alpha val="72156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>
            <a:lvl1pPr algn="l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altLang="ru-RU" sz="1300" smtClean="0">
              <a:latin typeface="Times New Roman" pitchFamily="18" charset="0"/>
              <a:cs typeface="+mn-cs"/>
            </a:endParaRPr>
          </a:p>
        </p:txBody>
      </p:sp>
      <p:sp>
        <p:nvSpPr>
          <p:cNvPr id="2" name="AutoShape 7"/>
          <p:cNvSpPr>
            <a:spLocks noChangeArrowheads="1"/>
          </p:cNvSpPr>
          <p:nvPr/>
        </p:nvSpPr>
        <p:spPr bwMode="auto">
          <a:xfrm>
            <a:off x="4729506" y="885239"/>
            <a:ext cx="1910302" cy="4776007"/>
          </a:xfrm>
          <a:prstGeom prst="flowChartAlternateProcess">
            <a:avLst/>
          </a:prstGeom>
          <a:solidFill>
            <a:srgbClr val="CCFFCC">
              <a:alpha val="74117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>
            <a:lvl1pPr algn="l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altLang="ru-RU" sz="1300" smtClean="0">
              <a:latin typeface="Times New Roman" pitchFamily="18" charset="0"/>
              <a:cs typeface="+mn-cs"/>
            </a:endParaRPr>
          </a:p>
        </p:txBody>
      </p:sp>
      <p:sp>
        <p:nvSpPr>
          <p:cNvPr id="26636" name="Text Box 36"/>
          <p:cNvSpPr txBox="1">
            <a:spLocks noChangeArrowheads="1"/>
          </p:cNvSpPr>
          <p:nvPr/>
        </p:nvSpPr>
        <p:spPr bwMode="auto">
          <a:xfrm>
            <a:off x="684213" y="1412875"/>
            <a:ext cx="19431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altLang="ru-RU" sz="900"/>
          </a:p>
        </p:txBody>
      </p:sp>
      <p:sp>
        <p:nvSpPr>
          <p:cNvPr id="26637" name="Text Box 40"/>
          <p:cNvSpPr txBox="1">
            <a:spLocks noChangeArrowheads="1"/>
          </p:cNvSpPr>
          <p:nvPr/>
        </p:nvSpPr>
        <p:spPr bwMode="auto">
          <a:xfrm>
            <a:off x="823913" y="989013"/>
            <a:ext cx="1584325" cy="187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b="1">
                <a:latin typeface="Times New Roman" pitchFamily="18" charset="0"/>
              </a:rPr>
              <a:t>Дотации </a:t>
            </a:r>
          </a:p>
          <a:p>
            <a:r>
              <a:rPr lang="ru-RU" altLang="ru-RU" sz="1400" b="1">
                <a:latin typeface="Times New Roman" pitchFamily="18" charset="0"/>
              </a:rPr>
              <a:t>(</a:t>
            </a:r>
            <a:r>
              <a:rPr lang="ru-RU" altLang="ru-RU" sz="1400" b="1" i="1">
                <a:latin typeface="Times New Roman" pitchFamily="18" charset="0"/>
              </a:rPr>
              <a:t>от лат. «</a:t>
            </a:r>
            <a:r>
              <a:rPr lang="en-US" altLang="ru-RU" sz="1400" b="1" i="1">
                <a:latin typeface="Times New Roman" pitchFamily="18" charset="0"/>
              </a:rPr>
              <a:t>Dotatio</a:t>
            </a:r>
            <a:r>
              <a:rPr lang="ru-RU" altLang="ru-RU" sz="1400" b="1" i="1">
                <a:latin typeface="Times New Roman" pitchFamily="18" charset="0"/>
              </a:rPr>
              <a:t>» -дар, пожертвование</a:t>
            </a:r>
            <a:r>
              <a:rPr lang="ru-RU" altLang="ru-RU" sz="1400" b="1">
                <a:latin typeface="Times New Roman" pitchFamily="18" charset="0"/>
              </a:rPr>
              <a:t>)</a:t>
            </a:r>
          </a:p>
          <a:p>
            <a:r>
              <a:rPr lang="ru-RU" altLang="ru-RU" sz="1400">
                <a:latin typeface="Times New Roman" pitchFamily="18" charset="0"/>
              </a:rPr>
              <a:t>Предоставляется без определения конкретной цели их использования</a:t>
            </a:r>
          </a:p>
        </p:txBody>
      </p:sp>
      <p:sp>
        <p:nvSpPr>
          <p:cNvPr id="26638" name="Text Box 41"/>
          <p:cNvSpPr txBox="1">
            <a:spLocks noChangeArrowheads="1"/>
          </p:cNvSpPr>
          <p:nvPr/>
        </p:nvSpPr>
        <p:spPr bwMode="auto">
          <a:xfrm>
            <a:off x="2786063" y="887413"/>
            <a:ext cx="1657350" cy="2954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b="1">
                <a:latin typeface="Times New Roman" pitchFamily="18" charset="0"/>
              </a:rPr>
              <a:t>Субвенции </a:t>
            </a:r>
          </a:p>
          <a:p>
            <a:r>
              <a:rPr lang="ru-RU" altLang="ru-RU" sz="1400" b="1">
                <a:latin typeface="Times New Roman" pitchFamily="18" charset="0"/>
              </a:rPr>
              <a:t>(</a:t>
            </a:r>
            <a:r>
              <a:rPr lang="ru-RU" altLang="ru-RU" sz="1400" b="1" i="1">
                <a:latin typeface="Times New Roman" pitchFamily="18" charset="0"/>
              </a:rPr>
              <a:t>от лат.</a:t>
            </a:r>
            <a:r>
              <a:rPr lang="en-US" altLang="ru-RU" sz="1400" b="1" i="1">
                <a:latin typeface="Times New Roman" pitchFamily="18" charset="0"/>
              </a:rPr>
              <a:t> </a:t>
            </a:r>
            <a:r>
              <a:rPr lang="ru-RU" altLang="ru-RU" sz="1400" b="1" i="1">
                <a:latin typeface="Times New Roman" pitchFamily="18" charset="0"/>
              </a:rPr>
              <a:t>«</a:t>
            </a:r>
            <a:r>
              <a:rPr lang="en-US" altLang="ru-RU" sz="1400" b="1" i="1">
                <a:latin typeface="Times New Roman" pitchFamily="18" charset="0"/>
              </a:rPr>
              <a:t>Subvenire</a:t>
            </a:r>
            <a:r>
              <a:rPr lang="ru-RU" altLang="ru-RU" sz="1400" b="1" i="1">
                <a:latin typeface="Times New Roman" pitchFamily="18" charset="0"/>
              </a:rPr>
              <a:t>»</a:t>
            </a:r>
            <a:r>
              <a:rPr lang="en-US" altLang="ru-RU" sz="1400" b="1" i="1">
                <a:latin typeface="Times New Roman" pitchFamily="18" charset="0"/>
              </a:rPr>
              <a:t> - </a:t>
            </a:r>
            <a:r>
              <a:rPr lang="ru-RU" altLang="ru-RU" sz="1400" b="1" i="1">
                <a:latin typeface="Times New Roman" pitchFamily="18" charset="0"/>
              </a:rPr>
              <a:t>приходить на помощь</a:t>
            </a:r>
            <a:r>
              <a:rPr lang="ru-RU" altLang="ru-RU" sz="1400" b="1">
                <a:latin typeface="Times New Roman" pitchFamily="18" charset="0"/>
              </a:rPr>
              <a:t>)</a:t>
            </a:r>
          </a:p>
          <a:p>
            <a:r>
              <a:rPr lang="ru-RU" altLang="ru-RU" sz="1400">
                <a:latin typeface="Times New Roman" pitchFamily="18" charset="0"/>
              </a:rPr>
              <a:t>Предоставляются на финансирование «переданных» другим публично-правовым образованиям полномочий</a:t>
            </a:r>
          </a:p>
        </p:txBody>
      </p:sp>
      <p:sp>
        <p:nvSpPr>
          <p:cNvPr id="26639" name="Text Box 42"/>
          <p:cNvSpPr txBox="1">
            <a:spLocks noChangeArrowheads="1"/>
          </p:cNvSpPr>
          <p:nvPr/>
        </p:nvSpPr>
        <p:spPr bwMode="auto">
          <a:xfrm>
            <a:off x="4814888" y="887413"/>
            <a:ext cx="17272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b="1">
                <a:latin typeface="Times New Roman" pitchFamily="18" charset="0"/>
              </a:rPr>
              <a:t>Субсидии </a:t>
            </a:r>
          </a:p>
          <a:p>
            <a:r>
              <a:rPr lang="ru-RU" altLang="ru-RU" sz="1400" b="1" i="1">
                <a:latin typeface="Times New Roman" pitchFamily="18" charset="0"/>
              </a:rPr>
              <a:t>(от лат. «</a:t>
            </a:r>
            <a:r>
              <a:rPr lang="en-US" altLang="ru-RU" sz="1400" b="1" i="1">
                <a:latin typeface="Times New Roman" pitchFamily="18" charset="0"/>
              </a:rPr>
              <a:t>Subsiduim</a:t>
            </a:r>
            <a:r>
              <a:rPr lang="ru-RU" altLang="ru-RU" sz="1400" b="1" i="1">
                <a:latin typeface="Times New Roman" pitchFamily="18" charset="0"/>
              </a:rPr>
              <a:t>» - поддержка)</a:t>
            </a:r>
          </a:p>
          <a:p>
            <a:r>
              <a:rPr lang="ru-RU" altLang="ru-RU" sz="1400">
                <a:latin typeface="Times New Roman" pitchFamily="18" charset="0"/>
              </a:rPr>
              <a:t>Предоставляются на условиях долевого софинансирования расходов других бюджетов</a:t>
            </a:r>
          </a:p>
        </p:txBody>
      </p:sp>
      <p:sp>
        <p:nvSpPr>
          <p:cNvPr id="26640" name="Line 43"/>
          <p:cNvSpPr>
            <a:spLocks noChangeShapeType="1"/>
          </p:cNvSpPr>
          <p:nvPr/>
        </p:nvSpPr>
        <p:spPr bwMode="auto">
          <a:xfrm flipH="1">
            <a:off x="2051050" y="685800"/>
            <a:ext cx="496888" cy="1809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6641" name="Line 44"/>
          <p:cNvSpPr>
            <a:spLocks noChangeShapeType="1"/>
          </p:cNvSpPr>
          <p:nvPr/>
        </p:nvSpPr>
        <p:spPr bwMode="auto">
          <a:xfrm flipH="1">
            <a:off x="3614738" y="700088"/>
            <a:ext cx="327025" cy="1873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6642" name="Line 45"/>
          <p:cNvSpPr>
            <a:spLocks noChangeShapeType="1"/>
          </p:cNvSpPr>
          <p:nvPr/>
        </p:nvSpPr>
        <p:spPr bwMode="auto">
          <a:xfrm>
            <a:off x="6659563" y="692150"/>
            <a:ext cx="576262" cy="1444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" name="AutoShape 8"/>
          <p:cNvSpPr>
            <a:spLocks noChangeArrowheads="1"/>
          </p:cNvSpPr>
          <p:nvPr/>
        </p:nvSpPr>
        <p:spPr bwMode="auto">
          <a:xfrm>
            <a:off x="6830516" y="856414"/>
            <a:ext cx="2112489" cy="4804831"/>
          </a:xfrm>
          <a:prstGeom prst="flowChartAlternateProcess">
            <a:avLst/>
          </a:prstGeom>
          <a:solidFill>
            <a:srgbClr val="CCFFCC">
              <a:alpha val="72156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>
            <a:lvl1pPr algn="l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altLang="ru-RU" sz="1300" smtClean="0">
              <a:latin typeface="Times New Roman" pitchFamily="18" charset="0"/>
              <a:cs typeface="+mn-cs"/>
            </a:endParaRPr>
          </a:p>
        </p:txBody>
      </p:sp>
      <p:sp>
        <p:nvSpPr>
          <p:cNvPr id="26646" name="Line 50"/>
          <p:cNvSpPr>
            <a:spLocks noChangeShapeType="1"/>
          </p:cNvSpPr>
          <p:nvPr/>
        </p:nvSpPr>
        <p:spPr bwMode="auto">
          <a:xfrm>
            <a:off x="5430838" y="685800"/>
            <a:ext cx="260350" cy="20161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6647" name="Text Box 51"/>
          <p:cNvSpPr txBox="1">
            <a:spLocks noChangeArrowheads="1"/>
          </p:cNvSpPr>
          <p:nvPr/>
        </p:nvSpPr>
        <p:spPr bwMode="auto">
          <a:xfrm>
            <a:off x="6915150" y="885825"/>
            <a:ext cx="1978025" cy="329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b="1">
                <a:latin typeface="Times New Roman" pitchFamily="18" charset="0"/>
              </a:rPr>
              <a:t>Иные межбюджетные трансферты</a:t>
            </a:r>
            <a:r>
              <a:rPr lang="ru-RU" altLang="ru-RU" sz="900"/>
              <a:t> </a:t>
            </a:r>
            <a:r>
              <a:rPr lang="ru-RU" altLang="ru-RU" sz="1400" b="1" i="1">
                <a:latin typeface="Times New Roman" pitchFamily="18" charset="0"/>
              </a:rPr>
              <a:t>(Трансфе́рт от лат. «Transfero»-переношу,перемещаю)</a:t>
            </a:r>
            <a:r>
              <a:rPr lang="ru-RU" altLang="ru-RU" sz="1400" b="1"/>
              <a:t> </a:t>
            </a:r>
            <a:r>
              <a:rPr lang="ru-RU" altLang="ru-RU" sz="1400">
                <a:latin typeface="Times New Roman" pitchFamily="18" charset="0"/>
              </a:rPr>
              <a:t>Предоставляются на осуществление части полномочий по решению вопросов местного значения в соответствии с заключенными соглашениями</a:t>
            </a:r>
            <a:endParaRPr lang="ru-RU" altLang="ru-RU" sz="9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Стрелка вправо 23"/>
          <p:cNvSpPr>
            <a:spLocks noChangeArrowheads="1"/>
          </p:cNvSpPr>
          <p:nvPr/>
        </p:nvSpPr>
        <p:spPr bwMode="auto">
          <a:xfrm rot="-5400000">
            <a:off x="3635375" y="3573463"/>
            <a:ext cx="1735137" cy="293688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15875" algn="ctr">
            <a:solidFill>
              <a:srgbClr val="1C2B68"/>
            </a:solidFill>
            <a:miter lim="800000"/>
            <a:headEnd/>
            <a:tailEnd/>
          </a:ln>
        </p:spPr>
        <p:txBody>
          <a:bodyPr vert="eaVert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lt1"/>
              </a:solidFill>
              <a:latin typeface="+mn-lt"/>
              <a:cs typeface="+mn-cs"/>
            </a:endParaRPr>
          </a:p>
        </p:txBody>
      </p:sp>
      <p:sp>
        <p:nvSpPr>
          <p:cNvPr id="23" name="Стрелка вправо 22"/>
          <p:cNvSpPr/>
          <p:nvPr/>
        </p:nvSpPr>
        <p:spPr>
          <a:xfrm rot="12069900">
            <a:off x="6186488" y="2008188"/>
            <a:ext cx="1504950" cy="4191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" name="Стрелка вправо 1"/>
          <p:cNvSpPr/>
          <p:nvPr/>
        </p:nvSpPr>
        <p:spPr>
          <a:xfrm rot="20204792">
            <a:off x="1212850" y="2193925"/>
            <a:ext cx="1504950" cy="41751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5" name="Прямоугольник 44"/>
          <p:cNvSpPr/>
          <p:nvPr/>
        </p:nvSpPr>
        <p:spPr>
          <a:xfrm>
            <a:off x="2771775" y="1412875"/>
            <a:ext cx="3398838" cy="124142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ru-RU" sz="40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15 382,7</a:t>
            </a:r>
          </a:p>
          <a:p>
            <a:pPr algn="ctr"/>
            <a:r>
              <a:rPr lang="ru-RU" sz="40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тыс. руб.</a:t>
            </a:r>
          </a:p>
        </p:txBody>
      </p:sp>
      <p:sp>
        <p:nvSpPr>
          <p:cNvPr id="37" name="TextBox 36"/>
          <p:cNvSpPr txBox="1"/>
          <p:nvPr/>
        </p:nvSpPr>
        <p:spPr>
          <a:xfrm rot="10800000" flipH="1" flipV="1">
            <a:off x="6281738" y="2940050"/>
            <a:ext cx="2251075" cy="92551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ru-RU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Неналоговые доходы</a:t>
            </a:r>
          </a:p>
          <a:p>
            <a:pPr algn="ctr">
              <a:defRPr/>
            </a:pPr>
            <a:r>
              <a:rPr lang="ru-RU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279,3 тыс. руб.</a:t>
            </a:r>
          </a:p>
        </p:txBody>
      </p:sp>
      <p:sp>
        <p:nvSpPr>
          <p:cNvPr id="38" name="TextBox 37"/>
          <p:cNvSpPr txBox="1"/>
          <p:nvPr/>
        </p:nvSpPr>
        <p:spPr>
          <a:xfrm flipH="1">
            <a:off x="684213" y="4005263"/>
            <a:ext cx="7705725" cy="284797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/>
            <a:r>
              <a:rPr lang="ru-RU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Безвозмездные поступления</a:t>
            </a:r>
          </a:p>
          <a:p>
            <a:pPr algn="ctr"/>
            <a:r>
              <a:rPr lang="ru-RU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12 925,6 тыс. рублей, в том числе</a:t>
            </a:r>
          </a:p>
          <a:p>
            <a:r>
              <a:rPr lang="ru-RU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Дотация на выравнивание бюджетной обеспеченности – 5 482,0 тыс. руб.</a:t>
            </a:r>
          </a:p>
          <a:p>
            <a:r>
              <a:rPr lang="ru-RU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Субвенции – 76,7 тыс. рублей</a:t>
            </a:r>
          </a:p>
          <a:p>
            <a:r>
              <a:rPr lang="ru-RU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Межбюджетные трансферты, передаваемые бюджетам муниципальных образований на осуществление части полномочий по решению вопросов местного значения в соответствии с заключенными соглашениями</a:t>
            </a:r>
            <a:r>
              <a:rPr lang="ru-RU">
                <a:solidFill>
                  <a:schemeClr val="tx1"/>
                </a:solidFill>
                <a:latin typeface="Times New Roman" pitchFamily="18" charset="0"/>
              </a:rPr>
              <a:t> – 1 270,2 тыс. рублей</a:t>
            </a:r>
          </a:p>
          <a:p>
            <a:r>
              <a:rPr lang="ru-RU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Прочие межбюджетные трансферты, передаваемые бюджетам сельских поселений</a:t>
            </a:r>
            <a:r>
              <a:rPr lang="ru-RU">
                <a:solidFill>
                  <a:schemeClr val="tx1"/>
                </a:solidFill>
                <a:latin typeface="Times New Roman" pitchFamily="18" charset="0"/>
              </a:rPr>
              <a:t> – 6 96,7 тыс. рублей</a:t>
            </a:r>
            <a:endParaRPr lang="ru-RU" b="1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 flipH="1">
            <a:off x="539750" y="2924175"/>
            <a:ext cx="2663825" cy="65087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/>
            <a:r>
              <a:rPr lang="ru-RU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Налоговые доходы        2 177,8 тыс. руб.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561975" y="444500"/>
            <a:ext cx="8208963" cy="6413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b="1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ОКАЗАТЕЛИ БЮДЖЕТА КОСТИНО-БЫСТРЯНСКОГО СЕЛЬСКОГО ПОСЕЛЕНИЯ на 2019 год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9" name="Объект 3"/>
          <p:cNvSpPr>
            <a:spLocks noGrp="1"/>
          </p:cNvSpPr>
          <p:nvPr>
            <p:ph sz="quarter" idx="4294967295"/>
          </p:nvPr>
        </p:nvSpPr>
        <p:spPr>
          <a:xfrm>
            <a:off x="6073775" y="2036763"/>
            <a:ext cx="1808163" cy="3709987"/>
          </a:xfrm>
        </p:spPr>
        <p:txBody>
          <a:bodyPr/>
          <a:lstStyle/>
          <a:p>
            <a:pPr eaLnBrk="1" hangingPunct="1"/>
            <a:endParaRPr lang="ru-RU" sz="3100" smtClean="0"/>
          </a:p>
        </p:txBody>
      </p:sp>
      <p:graphicFrame>
        <p:nvGraphicFramePr>
          <p:cNvPr id="1138" name="Object 114"/>
          <p:cNvGraphicFramePr>
            <a:graphicFrameLocks/>
          </p:cNvGraphicFramePr>
          <p:nvPr/>
        </p:nvGraphicFramePr>
        <p:xfrm>
          <a:off x="755650" y="2133600"/>
          <a:ext cx="8634413" cy="4398963"/>
        </p:xfrm>
        <a:graphic>
          <a:graphicData uri="http://schemas.openxmlformats.org/presentationml/2006/ole">
            <p:oleObj spid="_x0000_s1138" name="Лист" r:id="rId3" imgW="8172416" imgH="4324276" progId="Excel.Sheet.8">
              <p:embed/>
            </p:oleObj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561975" y="444500"/>
            <a:ext cx="8208963" cy="6413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b="1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ОКАЗАТЕЛИ ПРОЕКТА БЮДЖЕТА КОСТИНО-БЫСТРЯНСКОГО СЕЛЬСКОГО ПОСЕЛЕНИЯ на 2020-2021 г.г.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95288" y="115888"/>
            <a:ext cx="8280400" cy="9159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Расходы бюджета Костино-Быстрянского сельского поселения Морозовского района, формируемые в рамках муниципальных программ Костино-Быстрянского сельского поселения, и непрограммные расходы на 2019 год</a:t>
            </a:r>
          </a:p>
        </p:txBody>
      </p:sp>
      <p:grpSp>
        <p:nvGrpSpPr>
          <p:cNvPr id="9" name="Группа 8"/>
          <p:cNvGrpSpPr/>
          <p:nvPr/>
        </p:nvGrpSpPr>
        <p:grpSpPr>
          <a:xfrm>
            <a:off x="1002786" y="5254490"/>
            <a:ext cx="605451" cy="402437"/>
            <a:chOff x="-74979" y="514436"/>
            <a:chExt cx="2219809" cy="2304247"/>
          </a:xfr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10" name="Овал 9"/>
            <p:cNvSpPr/>
            <p:nvPr/>
          </p:nvSpPr>
          <p:spPr>
            <a:xfrm>
              <a:off x="-74979" y="514436"/>
              <a:ext cx="2219809" cy="2304247"/>
            </a:xfrm>
            <a:prstGeom prst="ellipse">
              <a:avLst/>
            </a:prstGeom>
            <a:solidFill>
              <a:schemeClr val="accent5">
                <a:lumMod val="60000"/>
                <a:lumOff val="40000"/>
                <a:alpha val="50000"/>
              </a:schemeClr>
            </a:solidFill>
            <a:sp3d contourW="12700" prstMaterial="clear">
              <a:bevelT w="177800" h="254000"/>
              <a:bevelB w="1524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</p:sp>
        <p:sp>
          <p:nvSpPr>
            <p:cNvPr id="11" name="Овал 4"/>
            <p:cNvSpPr/>
            <p:nvPr/>
          </p:nvSpPr>
          <p:spPr>
            <a:xfrm>
              <a:off x="234993" y="786157"/>
              <a:ext cx="1279890" cy="1760806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lIns="0" tIns="0" rIns="0" bIns="0" spcCol="1270" anchor="ctr"/>
            <a:lstStyle/>
            <a:p>
              <a:pPr algn="ctr" defTabSz="10668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ru-RU" sz="24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30723" name="TextBox 11"/>
          <p:cNvSpPr txBox="1">
            <a:spLocks noChangeArrowheads="1"/>
          </p:cNvSpPr>
          <p:nvPr/>
        </p:nvSpPr>
        <p:spPr bwMode="auto">
          <a:xfrm>
            <a:off x="1687513" y="5162550"/>
            <a:ext cx="7058025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>
                <a:latin typeface="Times New Roman" pitchFamily="18" charset="0"/>
                <a:cs typeface="Times New Roman" pitchFamily="18" charset="0"/>
              </a:rPr>
              <a:t>- расходы бюджета, формируемые в рамках муниципальных программ Костино-Быстрянского сельского поселения</a:t>
            </a:r>
          </a:p>
        </p:txBody>
      </p:sp>
      <p:sp>
        <p:nvSpPr>
          <p:cNvPr id="17" name="Овал 16"/>
          <p:cNvSpPr/>
          <p:nvPr/>
        </p:nvSpPr>
        <p:spPr>
          <a:xfrm>
            <a:off x="975103" y="6093296"/>
            <a:ext cx="605451" cy="402437"/>
          </a:xfrm>
          <a:prstGeom prst="ellipse">
            <a:avLst/>
          </a:prstGeom>
          <a:solidFill>
            <a:srgbClr val="00B0F0"/>
          </a:solidFill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contourW="12700" prstMaterial="clear">
            <a:bevelT w="177800" h="254000"/>
            <a:bevelB w="1524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alpha val="50000"/>
              <a:hueOff val="0"/>
              <a:satOff val="0"/>
              <a:lumOff val="0"/>
              <a:alphaOff val="0"/>
            </a:schemeClr>
          </a:effectRef>
          <a:fontRef idx="minor">
            <a:schemeClr val="tx1"/>
          </a:fontRef>
        </p:style>
      </p:sp>
      <p:sp>
        <p:nvSpPr>
          <p:cNvPr id="30727" name="Прямоугольник 21"/>
          <p:cNvSpPr>
            <a:spLocks noChangeArrowheads="1"/>
          </p:cNvSpPr>
          <p:nvPr/>
        </p:nvSpPr>
        <p:spPr bwMode="auto">
          <a:xfrm>
            <a:off x="1692275" y="6092825"/>
            <a:ext cx="61928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>
                <a:latin typeface="Times New Roman" pitchFamily="18" charset="0"/>
                <a:cs typeface="Times New Roman" pitchFamily="18" charset="0"/>
              </a:rPr>
              <a:t>- непрограммные расходы</a:t>
            </a:r>
          </a:p>
        </p:txBody>
      </p:sp>
      <p:grpSp>
        <p:nvGrpSpPr>
          <p:cNvPr id="30728" name="Группа 1"/>
          <p:cNvGrpSpPr>
            <a:grpSpLocks/>
          </p:cNvGrpSpPr>
          <p:nvPr/>
        </p:nvGrpSpPr>
        <p:grpSpPr bwMode="auto">
          <a:xfrm>
            <a:off x="3132138" y="1484313"/>
            <a:ext cx="3489325" cy="3082925"/>
            <a:chOff x="1012352" y="1935696"/>
            <a:chExt cx="2343967" cy="2304248"/>
          </a:xfrm>
        </p:grpSpPr>
        <p:sp>
          <p:nvSpPr>
            <p:cNvPr id="4" name="Полилиния 3"/>
            <p:cNvSpPr/>
            <p:nvPr/>
          </p:nvSpPr>
          <p:spPr>
            <a:xfrm>
              <a:off x="1012352" y="1935696"/>
              <a:ext cx="2219809" cy="2304247"/>
            </a:xfrm>
            <a:custGeom>
              <a:avLst/>
              <a:gdLst>
                <a:gd name="connsiteX0" fmla="*/ 0 w 2219809"/>
                <a:gd name="connsiteY0" fmla="*/ 1152124 h 2304247"/>
                <a:gd name="connsiteX1" fmla="*/ 1109905 w 2219809"/>
                <a:gd name="connsiteY1" fmla="*/ 0 h 2304247"/>
                <a:gd name="connsiteX2" fmla="*/ 2219810 w 2219809"/>
                <a:gd name="connsiteY2" fmla="*/ 1152124 h 2304247"/>
                <a:gd name="connsiteX3" fmla="*/ 1109905 w 2219809"/>
                <a:gd name="connsiteY3" fmla="*/ 2304248 h 2304247"/>
                <a:gd name="connsiteX4" fmla="*/ 0 w 2219809"/>
                <a:gd name="connsiteY4" fmla="*/ 1152124 h 23042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19809" h="2304247">
                  <a:moveTo>
                    <a:pt x="0" y="1152124"/>
                  </a:moveTo>
                  <a:cubicBezTo>
                    <a:pt x="0" y="515823"/>
                    <a:pt x="496921" y="0"/>
                    <a:pt x="1109905" y="0"/>
                  </a:cubicBezTo>
                  <a:cubicBezTo>
                    <a:pt x="1722889" y="0"/>
                    <a:pt x="2219810" y="515823"/>
                    <a:pt x="2219810" y="1152124"/>
                  </a:cubicBezTo>
                  <a:cubicBezTo>
                    <a:pt x="2219810" y="1788425"/>
                    <a:pt x="1722889" y="2304248"/>
                    <a:pt x="1109905" y="2304248"/>
                  </a:cubicBezTo>
                  <a:cubicBezTo>
                    <a:pt x="496921" y="2304248"/>
                    <a:pt x="0" y="1788425"/>
                    <a:pt x="0" y="1152124"/>
                  </a:cubicBezTo>
                  <a:close/>
                </a:path>
              </a:pathLst>
            </a:custGeom>
            <a:solidFill>
              <a:schemeClr val="accent5">
                <a:lumMod val="60000"/>
                <a:lumOff val="40000"/>
                <a:alpha val="50000"/>
              </a:schemeClr>
            </a:solidFill>
            <a:scene3d>
              <a:camera prst="orthographicFront">
                <a:rot lat="0" lon="0" rev="0"/>
              </a:camera>
              <a:lightRig rig="contrasting" dir="t">
                <a:rot lat="0" lon="0" rev="1200000"/>
              </a:lightRig>
            </a:scene3d>
            <a:sp3d contourW="12700" prstMaterial="clear">
              <a:bevelT w="177800" h="254000"/>
              <a:bevelB w="1524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  <p:txBody>
            <a:bodyPr lIns="309972" tIns="271721" rIns="629947" bIns="271720" anchor="ctr"/>
            <a:lstStyle/>
            <a:p>
              <a:pPr algn="ctr" defTabSz="1066800">
                <a:lnSpc>
                  <a:spcPct val="90000"/>
                </a:lnSpc>
                <a:spcAft>
                  <a:spcPct val="35000"/>
                </a:spcAft>
              </a:pPr>
              <a:r>
                <a:rPr lang="ru-RU" sz="2400">
                  <a:latin typeface="Times New Roman" pitchFamily="18" charset="0"/>
                  <a:cs typeface="Times New Roman" pitchFamily="18" charset="0"/>
                </a:rPr>
                <a:t>15 456,5 тыс. рублей</a:t>
              </a:r>
            </a:p>
          </p:txBody>
        </p:sp>
        <p:sp>
          <p:nvSpPr>
            <p:cNvPr id="16" name="Полилиния 15"/>
            <p:cNvSpPr/>
            <p:nvPr/>
          </p:nvSpPr>
          <p:spPr>
            <a:xfrm>
              <a:off x="2406982" y="3335020"/>
              <a:ext cx="949337" cy="904924"/>
            </a:xfrm>
            <a:custGeom>
              <a:avLst/>
              <a:gdLst>
                <a:gd name="connsiteX0" fmla="*/ 0 w 1564890"/>
                <a:gd name="connsiteY0" fmla="*/ 699386 h 1398771"/>
                <a:gd name="connsiteX1" fmla="*/ 782445 w 1564890"/>
                <a:gd name="connsiteY1" fmla="*/ 0 h 1398771"/>
                <a:gd name="connsiteX2" fmla="*/ 1564890 w 1564890"/>
                <a:gd name="connsiteY2" fmla="*/ 699386 h 1398771"/>
                <a:gd name="connsiteX3" fmla="*/ 782445 w 1564890"/>
                <a:gd name="connsiteY3" fmla="*/ 1398772 h 1398771"/>
                <a:gd name="connsiteX4" fmla="*/ 0 w 1564890"/>
                <a:gd name="connsiteY4" fmla="*/ 699386 h 13987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64890" h="1398771">
                  <a:moveTo>
                    <a:pt x="0" y="699386"/>
                  </a:moveTo>
                  <a:cubicBezTo>
                    <a:pt x="0" y="313126"/>
                    <a:pt x="350313" y="0"/>
                    <a:pt x="782445" y="0"/>
                  </a:cubicBezTo>
                  <a:cubicBezTo>
                    <a:pt x="1214577" y="0"/>
                    <a:pt x="1564890" y="313126"/>
                    <a:pt x="1564890" y="699386"/>
                  </a:cubicBezTo>
                  <a:cubicBezTo>
                    <a:pt x="1564890" y="1085646"/>
                    <a:pt x="1214577" y="1398772"/>
                    <a:pt x="782445" y="1398772"/>
                  </a:cubicBezTo>
                  <a:cubicBezTo>
                    <a:pt x="350313" y="1398772"/>
                    <a:pt x="0" y="1085646"/>
                    <a:pt x="0" y="699386"/>
                  </a:cubicBezTo>
                  <a:close/>
                </a:path>
              </a:pathLst>
            </a:custGeom>
            <a:solidFill>
              <a:srgbClr val="00B0F0">
                <a:alpha val="50000"/>
              </a:srgbClr>
            </a:solidFill>
            <a:scene3d>
              <a:camera prst="orthographicFront">
                <a:rot lat="0" lon="0" rev="0"/>
              </a:camera>
              <a:lightRig rig="contrasting" dir="t">
                <a:rot lat="0" lon="0" rev="1200000"/>
              </a:lightRig>
            </a:scene3d>
            <a:sp3d contourW="12700" prstMaterial="clear">
              <a:bevelT w="177800" h="254000"/>
              <a:bevelB w="1524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  <p:txBody>
            <a:bodyPr lIns="444091" tIns="164946" rIns="218520" bIns="164944" anchor="ctr"/>
            <a:lstStyle/>
            <a:p>
              <a:pPr algn="ctr" defTabSz="1066800">
                <a:lnSpc>
                  <a:spcPct val="90000"/>
                </a:lnSpc>
                <a:spcAft>
                  <a:spcPct val="35000"/>
                </a:spcAft>
              </a:pPr>
              <a:r>
                <a:rPr lang="ru-RU" sz="1400">
                  <a:latin typeface="Times New Roman" pitchFamily="18" charset="0"/>
                  <a:cs typeface="Times New Roman" pitchFamily="18" charset="0"/>
                </a:rPr>
                <a:t>171,2 тыс. рублей</a:t>
              </a:r>
            </a:p>
          </p:txBody>
        </p:sp>
      </p:grpSp>
      <p:sp>
        <p:nvSpPr>
          <p:cNvPr id="30729" name="Text Box 16"/>
          <p:cNvSpPr txBox="1">
            <a:spLocks noChangeArrowheads="1"/>
          </p:cNvSpPr>
          <p:nvPr/>
        </p:nvSpPr>
        <p:spPr bwMode="auto">
          <a:xfrm>
            <a:off x="0" y="1700213"/>
            <a:ext cx="29876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Общая сумма расходов – 15 627,7 тыс. рублей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011" name="Group 459"/>
          <p:cNvGraphicFramePr>
            <a:graphicFrameLocks noGrp="1"/>
          </p:cNvGraphicFramePr>
          <p:nvPr/>
        </p:nvGraphicFramePr>
        <p:xfrm>
          <a:off x="468313" y="-47625"/>
          <a:ext cx="8208962" cy="625475"/>
        </p:xfrm>
        <a:graphic>
          <a:graphicData uri="http://schemas.openxmlformats.org/drawingml/2006/table">
            <a:tbl>
              <a:tblPr/>
              <a:tblGrid>
                <a:gridCol w="8208962"/>
              </a:tblGrid>
              <a:tr h="431800">
                <a:tc>
                  <a:txBody>
                    <a:bodyPr/>
                    <a:lstStyle/>
                    <a:p>
                      <a:pPr marL="4603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6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3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МУНИЦИПАЛЬНЫЕ ПРОГРАММЫ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1819" name="Group 75"/>
          <p:cNvGraphicFramePr>
            <a:graphicFrameLocks noGrp="1"/>
          </p:cNvGraphicFramePr>
          <p:nvPr/>
        </p:nvGraphicFramePr>
        <p:xfrm>
          <a:off x="107950" y="549275"/>
          <a:ext cx="8856663" cy="6319838"/>
        </p:xfrm>
        <a:graphic>
          <a:graphicData uri="http://schemas.openxmlformats.org/drawingml/2006/table">
            <a:tbl>
              <a:tblPr/>
              <a:tblGrid>
                <a:gridCol w="5529263"/>
                <a:gridCol w="1231900"/>
                <a:gridCol w="1119187"/>
                <a:gridCol w="976313"/>
              </a:tblGrid>
              <a:tr h="34925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2019 год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Verdana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2020 год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Verdana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2021 год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Verdana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8813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1. Муниципальная программа 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«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Обеспечение качественными жилищно-коммунальными услугами населения Костино-Быстрянского сельского поселения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»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Verdana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219,8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-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Verdana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-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Verdana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7850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2. Муниципальная программа 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«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Защита населения и территории от чрезвычайных ситуаций, обеспечение пожарной безопасности и безопасности людей на водных объектах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»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Verdana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64,0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-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Verdana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6075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3. Муниципальная программа 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«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Развитие культуры и туризма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»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Verdana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3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 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626,8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Verdana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 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799,3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Verdana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 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697,2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Verdana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8638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4. Муниципальная программа 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«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Развитие физической культуры и спорта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»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Verdana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52,8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Verdana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-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Verdana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-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Verdana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7663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5. Муниципальная программа 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«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Развитие транспортной системы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»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Verdana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 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270,2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Verdana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 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321,5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Verdana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 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321,5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Verdana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2613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6. Муниципальная программа 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«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Управление муниципальными финансами Костино-Быстрянского сельского поселения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»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Verdana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4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 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704,4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Verdana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4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 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199,3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Verdana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3 896,6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4788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7. Муниципальная программа 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«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Муниципальная политика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»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Verdana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240,0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Verdana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-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Verdana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-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Verdana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7050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8. Муниципальная программа 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«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Энергоэффективность и развитие энергетики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»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Verdana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10,0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-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Verdana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-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Verdana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44538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9. Муниципальная программа 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«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Развитие сельского хозяйства и регулирование рынков сельскохозяйственной продукции, сырья и продовольствия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»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Verdana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5268,0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-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Verdana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-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Verdana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46125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10. Муниципальная программа 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«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Охрана и использование земель на территории муниципального образования 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«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Костино-Быстрянское сельское поселение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»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Verdana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0,5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Verdana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-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Verdana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-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Verdana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735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ИТОГО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Verdana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15 456,5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Verdana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7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 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320,1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Verdana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 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6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 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915,3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467544" y="591332"/>
            <a:ext cx="8280920" cy="648072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бюджета в сфере национальной безопасности и правоохранительной деятельности 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2790" name="Group 22"/>
          <p:cNvGraphicFramePr>
            <a:graphicFrameLocks noGrp="1"/>
          </p:cNvGraphicFramePr>
          <p:nvPr/>
        </p:nvGraphicFramePr>
        <p:xfrm>
          <a:off x="1439863" y="3068638"/>
          <a:ext cx="6445250" cy="3619500"/>
        </p:xfrm>
        <a:graphic>
          <a:graphicData uri="http://schemas.openxmlformats.org/drawingml/2006/table">
            <a:tbl>
              <a:tblPr/>
              <a:tblGrid>
                <a:gridCol w="5229225"/>
                <a:gridCol w="1216025"/>
              </a:tblGrid>
              <a:tr h="852488">
                <a:tc>
                  <a:txBody>
                    <a:bodyPr/>
                    <a:lstStyle/>
                    <a:p>
                      <a:pPr marL="136525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6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Наименование</a:t>
                      </a:r>
                    </a:p>
                  </a:txBody>
                  <a:tcPr marL="91432" marR="91432" marT="45642" marB="4564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136525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6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2019 год</a:t>
                      </a:r>
                    </a:p>
                    <a:p>
                      <a:pPr marL="136525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6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тыс. рублей</a:t>
                      </a:r>
                    </a:p>
                  </a:txBody>
                  <a:tcPr marL="91432" marR="91432"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690563">
                <a:tc>
                  <a:txBody>
                    <a:bodyPr/>
                    <a:lstStyle/>
                    <a:p>
                      <a:pPr marL="13652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6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Обеспечение пожарной безопасности (создание минерализированных полос), страхование ГТС</a:t>
                      </a:r>
                    </a:p>
                  </a:txBody>
                  <a:tcPr marL="91432" marR="91432" marT="45642" marB="4564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136525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6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64,0</a:t>
                      </a:r>
                    </a:p>
                  </a:txBody>
                  <a:tcPr marL="91432" marR="91432"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390525">
                <a:tc>
                  <a:txBody>
                    <a:bodyPr/>
                    <a:lstStyle/>
                    <a:p>
                      <a:pPr marL="13652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6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ИТОГО расходы </a:t>
                      </a:r>
                    </a:p>
                  </a:txBody>
                  <a:tcPr marL="91432" marR="91432" marT="45642" marB="4564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136525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6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64,0</a:t>
                      </a:r>
                    </a:p>
                  </a:txBody>
                  <a:tcPr marL="91432" marR="91432"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pic>
        <p:nvPicPr>
          <p:cNvPr id="32786" name="Picture 6" descr="i (5)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1188" y="1557338"/>
            <a:ext cx="190500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787" name="Прямоугольник 2"/>
          <p:cNvSpPr>
            <a:spLocks noChangeArrowheads="1"/>
          </p:cNvSpPr>
          <p:nvPr/>
        </p:nvSpPr>
        <p:spPr bwMode="auto">
          <a:xfrm>
            <a:off x="2916238" y="1700213"/>
            <a:ext cx="5832475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>
                <a:latin typeface="Trebuchet MS" pitchFamily="34" charset="0"/>
              </a:rPr>
              <a:t>Объем расходов местного  бюджета по разделу «Национальная безопасность и правоохранительная деятельность»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179512" y="260648"/>
            <a:ext cx="8712968" cy="648072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tx1"/>
                </a:solidFill>
              </a:rPr>
              <a:t>Расходы бюджета на культуру, кинематографию</a:t>
            </a:r>
          </a:p>
        </p:txBody>
      </p:sp>
      <p:sp>
        <p:nvSpPr>
          <p:cNvPr id="33796" name="Прямоугольник 4"/>
          <p:cNvSpPr>
            <a:spLocks noChangeArrowheads="1"/>
          </p:cNvSpPr>
          <p:nvPr/>
        </p:nvSpPr>
        <p:spPr bwMode="auto">
          <a:xfrm>
            <a:off x="179388" y="1125538"/>
            <a:ext cx="8964612" cy="302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ctr"/>
            <a:r>
              <a:rPr lang="ru-RU" altLang="ru-RU" sz="1600">
                <a:latin typeface="Trebuchet MS" pitchFamily="34" charset="0"/>
              </a:rPr>
              <a:t>За счет средств бюджета Костино-Быстрянского сельского поселения Морозовского района учреждения культуры оказывают населению сельского поселения муниципальные услуги</a:t>
            </a:r>
            <a:r>
              <a:rPr lang="ru-RU" altLang="ru-RU" sz="1600">
                <a:latin typeface="Constantia" pitchFamily="18" charset="0"/>
              </a:rPr>
              <a:t> по организации досуга и приобщения жителей муниципального образования к творчеству, культурному развитию и самообразованию. </a:t>
            </a:r>
          </a:p>
          <a:p>
            <a:pPr marL="342900" indent="-342900" algn="ctr"/>
            <a:endParaRPr lang="ru-RU" altLang="ru-RU" sz="1600">
              <a:latin typeface="Constantia" pitchFamily="18" charset="0"/>
            </a:endParaRPr>
          </a:p>
          <a:p>
            <a:pPr marL="342900" indent="-342900" algn="ctr"/>
            <a:r>
              <a:rPr lang="ru-RU" altLang="ru-RU" sz="1600">
                <a:latin typeface="Constantia" pitchFamily="18" charset="0"/>
              </a:rPr>
              <a:t>Выполнение функций осуществляется бюджетным учреждением</a:t>
            </a:r>
          </a:p>
          <a:p>
            <a:pPr marL="342900" indent="-342900" algn="ctr"/>
            <a:r>
              <a:rPr lang="ru-RU" altLang="ru-RU" sz="1600">
                <a:latin typeface="Constantia" pitchFamily="18" charset="0"/>
              </a:rPr>
              <a:t> МБУК «Костино-Быстрянский СДК»</a:t>
            </a:r>
          </a:p>
          <a:p>
            <a:pPr marL="342900" indent="-342900" algn="ctr"/>
            <a:r>
              <a:rPr lang="ru-RU" altLang="ru-RU" sz="1600">
                <a:latin typeface="Trebuchet MS" pitchFamily="34" charset="0"/>
              </a:rPr>
              <a:t>Общий объем расходов по разделу «Культура и кинематография» спрогнозирован: </a:t>
            </a:r>
          </a:p>
          <a:p>
            <a:pPr marL="342900" indent="-342900" algn="ctr"/>
            <a:endParaRPr lang="ru-RU" altLang="ru-RU" sz="1600">
              <a:latin typeface="Trebuchet MS" pitchFamily="34" charset="0"/>
            </a:endParaRPr>
          </a:p>
          <a:p>
            <a:pPr marL="342900" indent="-342900" algn="ctr"/>
            <a:endParaRPr lang="ru-RU" altLang="ru-RU" sz="1600" b="1">
              <a:solidFill>
                <a:srgbClr val="FF0000"/>
              </a:solidFill>
              <a:latin typeface="Trebuchet MS" pitchFamily="34" charset="0"/>
            </a:endParaRPr>
          </a:p>
          <a:p>
            <a:pPr marL="342900" indent="-342900" algn="ctr"/>
            <a:r>
              <a:rPr lang="ru-RU" altLang="ru-RU" sz="1600" b="1">
                <a:solidFill>
                  <a:srgbClr val="FF0000"/>
                </a:solidFill>
                <a:latin typeface="Trebuchet MS" pitchFamily="34" charset="0"/>
              </a:rPr>
              <a:t>  </a:t>
            </a:r>
          </a:p>
          <a:p>
            <a:pPr marL="342900" indent="-342900" algn="ctr"/>
            <a:endParaRPr lang="ru-RU" altLang="ru-RU" sz="1600" b="1">
              <a:solidFill>
                <a:srgbClr val="FF0000"/>
              </a:solidFill>
              <a:latin typeface="Trebuchet MS" pitchFamily="34" charset="0"/>
            </a:endParaRPr>
          </a:p>
        </p:txBody>
      </p:sp>
      <p:graphicFrame>
        <p:nvGraphicFramePr>
          <p:cNvPr id="25650" name="Group 50"/>
          <p:cNvGraphicFramePr>
            <a:graphicFrameLocks noGrp="1"/>
          </p:cNvGraphicFramePr>
          <p:nvPr/>
        </p:nvGraphicFramePr>
        <p:xfrm>
          <a:off x="755650" y="3860800"/>
          <a:ext cx="8137525" cy="974725"/>
        </p:xfrm>
        <a:graphic>
          <a:graphicData uri="http://schemas.openxmlformats.org/drawingml/2006/table">
            <a:tbl>
              <a:tblPr/>
              <a:tblGrid>
                <a:gridCol w="8137525"/>
              </a:tblGrid>
              <a:tr h="287338">
                <a:tc>
                  <a:txBody>
                    <a:bodyPr/>
                    <a:lstStyle/>
                    <a:p>
                      <a:pPr marL="136525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6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1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2019 год </a:t>
                      </a:r>
                    </a:p>
                  </a:txBody>
                  <a:tcPr marL="91439" marR="91439"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7363">
                <a:tc>
                  <a:txBody>
                    <a:bodyPr/>
                    <a:lstStyle/>
                    <a:p>
                      <a:pPr marL="136525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6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3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3 626,8 </a:t>
                      </a:r>
                      <a:r>
                        <a:rPr kumimoji="0" lang="ru-RU" sz="21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тыс. рублей</a:t>
                      </a:r>
                    </a:p>
                  </a:txBody>
                  <a:tcPr marL="91439" marR="91439"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5649" name="Group 49"/>
          <p:cNvGraphicFramePr>
            <a:graphicFrameLocks noGrp="1"/>
          </p:cNvGraphicFramePr>
          <p:nvPr/>
        </p:nvGraphicFramePr>
        <p:xfrm>
          <a:off x="250825" y="5233988"/>
          <a:ext cx="8713788" cy="1627187"/>
        </p:xfrm>
        <a:graphic>
          <a:graphicData uri="http://schemas.openxmlformats.org/drawingml/2006/table">
            <a:tbl>
              <a:tblPr/>
              <a:tblGrid>
                <a:gridCol w="8713788"/>
              </a:tblGrid>
              <a:tr h="1439863">
                <a:tc>
                  <a:txBody>
                    <a:bodyPr/>
                    <a:lstStyle/>
                    <a:p>
                      <a:pPr marL="4603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6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В 2019 году</a:t>
                      </a:r>
                    </a:p>
                    <a:p>
                      <a:pPr marL="4603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6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altLang="ru-RU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на проведение спортивных мероприятий в области физической культуры и спорта предусмотрены средства в размере 52,8 тыс. рублей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251520" y="289223"/>
            <a:ext cx="8525072" cy="648072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tx1"/>
                </a:solidFill>
              </a:rPr>
              <a:t>Дорожный фонд</a:t>
            </a:r>
          </a:p>
        </p:txBody>
      </p:sp>
      <p:sp>
        <p:nvSpPr>
          <p:cNvPr id="3" name="Скругленный прямоугольник 1"/>
          <p:cNvSpPr/>
          <p:nvPr/>
        </p:nvSpPr>
        <p:spPr>
          <a:xfrm>
            <a:off x="251520" y="289223"/>
            <a:ext cx="8712968" cy="648072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smtClean="0">
                <a:latin typeface="Constantia" pitchFamily="18" charset="0"/>
              </a:rPr>
              <a:t>Расходы на общегосударственные вопросы</a:t>
            </a:r>
          </a:p>
        </p:txBody>
      </p:sp>
      <p:sp>
        <p:nvSpPr>
          <p:cNvPr id="34823" name="Прямоугольник 3"/>
          <p:cNvSpPr>
            <a:spLocks noChangeArrowheads="1"/>
          </p:cNvSpPr>
          <p:nvPr/>
        </p:nvSpPr>
        <p:spPr bwMode="auto">
          <a:xfrm>
            <a:off x="2916238" y="981075"/>
            <a:ext cx="5770562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b="1" i="1">
                <a:latin typeface="Trebuchet MS" pitchFamily="34" charset="0"/>
              </a:rPr>
              <a:t>Оплата расходов по всем общегосударственным вопросам</a:t>
            </a:r>
          </a:p>
          <a:p>
            <a:pPr algn="ctr"/>
            <a:endParaRPr lang="ru-RU" altLang="ru-RU">
              <a:solidFill>
                <a:srgbClr val="FF0000"/>
              </a:solidFill>
              <a:latin typeface="Trebuchet MS" pitchFamily="34" charset="0"/>
            </a:endParaRPr>
          </a:p>
        </p:txBody>
      </p:sp>
      <p:graphicFrame>
        <p:nvGraphicFramePr>
          <p:cNvPr id="26668" name="Group 44"/>
          <p:cNvGraphicFramePr>
            <a:graphicFrameLocks noGrp="1"/>
          </p:cNvGraphicFramePr>
          <p:nvPr/>
        </p:nvGraphicFramePr>
        <p:xfrm>
          <a:off x="468313" y="2205038"/>
          <a:ext cx="8496300" cy="4797425"/>
        </p:xfrm>
        <a:graphic>
          <a:graphicData uri="http://schemas.openxmlformats.org/drawingml/2006/table">
            <a:tbl>
              <a:tblPr/>
              <a:tblGrid>
                <a:gridCol w="6119812"/>
                <a:gridCol w="2376488"/>
              </a:tblGrid>
              <a:tr h="576263">
                <a:tc>
                  <a:txBody>
                    <a:bodyPr/>
                    <a:lstStyle/>
                    <a:p>
                      <a:pPr marL="136525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65000"/>
                        <a:buFont typeface="Wingdings 2" pitchFamily="18" charset="2"/>
                        <a:buNone/>
                        <a:tabLst/>
                      </a:pPr>
                      <a:endParaRPr kumimoji="0" lang="ru-RU" sz="2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1430" marR="91430" marT="45744" marB="4574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136525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6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2019 год</a:t>
                      </a:r>
                    </a:p>
                    <a:p>
                      <a:pPr marL="136525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6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(тыс. рублей)</a:t>
                      </a:r>
                    </a:p>
                  </a:txBody>
                  <a:tcPr marL="91430" marR="91430" marT="45744" marB="4574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282700">
                <a:tc>
                  <a:txBody>
                    <a:bodyPr/>
                    <a:lstStyle/>
                    <a:p>
                      <a:pPr marL="136525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Функционирование Правительства Российской Федерации, высших исполнительных органов государственной власти субъектов Российской Федерации, местных администраций 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1430" marR="91430" marT="45744" marB="4574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136525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6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4 720,4</a:t>
                      </a:r>
                      <a:endParaRPr kumimoji="0" lang="ru-RU" sz="2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1430" marR="91430" marT="45744" marB="4574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189038">
                <a:tc>
                  <a:txBody>
                    <a:bodyPr/>
                    <a:lstStyle/>
                    <a:p>
                      <a:pPr marL="136525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6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Обеспечение деятельности финансовых, налоговых и таможенных органов и органов финансового (финансово-бюджетного) надзора</a:t>
                      </a:r>
                    </a:p>
                  </a:txBody>
                  <a:tcPr marL="91430" marR="91430" marT="45744" marB="4574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136525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6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5,8</a:t>
                      </a:r>
                    </a:p>
                  </a:txBody>
                  <a:tcPr marL="91430" marR="91430" marT="45744" marB="4574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598488">
                <a:tc>
                  <a:txBody>
                    <a:bodyPr/>
                    <a:lstStyle/>
                    <a:p>
                      <a:pPr marL="136525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6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Резервные фонды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1430" marR="91430" marT="45744" marB="4574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136525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6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5,0</a:t>
                      </a:r>
                    </a:p>
                  </a:txBody>
                  <a:tcPr marL="91430" marR="91430" marT="45744" marB="4574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598488">
                <a:tc>
                  <a:txBody>
                    <a:bodyPr/>
                    <a:lstStyle/>
                    <a:p>
                      <a:pPr marL="136525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6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Другие общегосударственные вопросы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1430" marR="91430" marT="45744" marB="4574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136525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6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143,2</a:t>
                      </a:r>
                    </a:p>
                  </a:txBody>
                  <a:tcPr marL="91430" marR="91430" marT="45744" marB="4574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pic>
        <p:nvPicPr>
          <p:cNvPr id="34844" name="Picture 2" descr="C:\Documents and Settings\user\Local Settings\Temporary Internet Files\Content.IE5\L7VV42U1\MM900178279[1]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765175"/>
            <a:ext cx="2447925" cy="1366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кругленный прямоугольник 5"/>
          <p:cNvSpPr/>
          <p:nvPr/>
        </p:nvSpPr>
        <p:spPr>
          <a:xfrm>
            <a:off x="467544" y="548680"/>
            <a:ext cx="8344544" cy="1008112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smtClean="0"/>
              <a:t>Расходы бюджета на национальную оборону</a:t>
            </a:r>
            <a:endParaRPr lang="ru-RU" sz="2400" dirty="0" smtClean="0">
              <a:latin typeface="Constantia" pitchFamily="18" charset="0"/>
            </a:endParaRPr>
          </a:p>
        </p:txBody>
      </p:sp>
      <p:sp>
        <p:nvSpPr>
          <p:cNvPr id="35844" name="Прямоугольник 6"/>
          <p:cNvSpPr>
            <a:spLocks noChangeArrowheads="1"/>
          </p:cNvSpPr>
          <p:nvPr/>
        </p:nvSpPr>
        <p:spPr bwMode="auto">
          <a:xfrm>
            <a:off x="250825" y="1628775"/>
            <a:ext cx="8497888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>
                <a:latin typeface="Trebuchet MS" pitchFamily="34" charset="0"/>
              </a:rPr>
              <a:t>Осуществление первичного воинского учета на территориях, где отсутствуют военные комиссариаты в рамках непрограммных расходов органов местного самоуправления</a:t>
            </a:r>
          </a:p>
          <a:p>
            <a:pPr algn="ctr"/>
            <a:r>
              <a:rPr lang="ru-RU" altLang="ru-RU" b="1">
                <a:latin typeface="Trebuchet MS" pitchFamily="34" charset="0"/>
              </a:rPr>
              <a:t>(содержание работника ВУС</a:t>
            </a:r>
            <a:r>
              <a:rPr lang="ru-RU" altLang="ru-RU" b="1"/>
              <a:t> (0,4 ставки)</a:t>
            </a:r>
            <a:r>
              <a:rPr lang="ru-RU" altLang="ru-RU" b="1">
                <a:latin typeface="Trebuchet MS" pitchFamily="34" charset="0"/>
              </a:rPr>
              <a:t>)</a:t>
            </a:r>
            <a:endParaRPr lang="ru-RU" altLang="ru-RU" b="1" i="1">
              <a:latin typeface="Trebuchet MS" pitchFamily="34" charset="0"/>
            </a:endParaRPr>
          </a:p>
        </p:txBody>
      </p:sp>
      <p:graphicFrame>
        <p:nvGraphicFramePr>
          <p:cNvPr id="35854" name="Group 14"/>
          <p:cNvGraphicFramePr>
            <a:graphicFrameLocks noGrp="1"/>
          </p:cNvGraphicFramePr>
          <p:nvPr/>
        </p:nvGraphicFramePr>
        <p:xfrm>
          <a:off x="900113" y="3500438"/>
          <a:ext cx="4751387" cy="2573337"/>
        </p:xfrm>
        <a:graphic>
          <a:graphicData uri="http://schemas.openxmlformats.org/drawingml/2006/table">
            <a:tbl>
              <a:tblPr/>
              <a:tblGrid>
                <a:gridCol w="4751387"/>
              </a:tblGrid>
              <a:tr h="1584325">
                <a:tc>
                  <a:txBody>
                    <a:bodyPr/>
                    <a:lstStyle/>
                    <a:p>
                      <a:pPr marL="136525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6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2019 год – 76,5 тыс. рублей</a:t>
                      </a:r>
                    </a:p>
                    <a:p>
                      <a:pPr marL="136525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65000"/>
                        <a:buFont typeface="Wingdings 2" pitchFamily="18" charset="2"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  <a:p>
                      <a:pPr marL="136525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6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2020 год – 79,3 тыс. рублей</a:t>
                      </a:r>
                    </a:p>
                    <a:p>
                      <a:pPr marL="136525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65000"/>
                        <a:buFont typeface="Wingdings 2" pitchFamily="18" charset="2"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  <a:p>
                      <a:pPr marL="136525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6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2021 год – средства не предусмотрены</a:t>
                      </a:r>
                    </a:p>
                  </a:txBody>
                  <a:tcPr marL="91430" marR="91430" marT="45744" marB="4574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pic>
        <p:nvPicPr>
          <p:cNvPr id="35851" name="Picture 40" descr="C:\Documents and Settings\user\Local Settings\Temporary Internet Files\Content.IE5\H8WNTCQU\2302-01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51500" y="3500438"/>
            <a:ext cx="2952750" cy="302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Text Box 6"/>
          <p:cNvSpPr txBox="1">
            <a:spLocks noChangeArrowheads="1"/>
          </p:cNvSpPr>
          <p:nvPr/>
        </p:nvSpPr>
        <p:spPr bwMode="auto">
          <a:xfrm>
            <a:off x="198438" y="2636838"/>
            <a:ext cx="8567737" cy="283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542925" algn="ctr">
              <a:spcBef>
                <a:spcPct val="50000"/>
              </a:spcBef>
            </a:pPr>
            <a:r>
              <a:rPr lang="ru-RU" altLang="ru-RU" b="1" i="1" u="sng">
                <a:latin typeface="Times New Roman" pitchFamily="18" charset="0"/>
              </a:rPr>
              <a:t>Информация для контактов</a:t>
            </a:r>
          </a:p>
          <a:p>
            <a:pPr indent="542925" algn="ctr"/>
            <a:endParaRPr lang="ru-RU" altLang="ru-RU" b="1" i="1">
              <a:latin typeface="Times New Roman" pitchFamily="18" charset="0"/>
            </a:endParaRPr>
          </a:p>
          <a:p>
            <a:pPr indent="542925" algn="ctr"/>
            <a:r>
              <a:rPr lang="ru-RU" altLang="ru-RU" b="1" i="1">
                <a:latin typeface="Times New Roman" pitchFamily="18" charset="0"/>
              </a:rPr>
              <a:t>Администрация Костино-Быстрянского сельского  поселения</a:t>
            </a:r>
          </a:p>
          <a:p>
            <a:pPr indent="542925" algn="ctr"/>
            <a:r>
              <a:rPr lang="ru-RU" altLang="ru-RU" b="1" i="1">
                <a:latin typeface="Times New Roman" pitchFamily="18" charset="0"/>
              </a:rPr>
              <a:t>Адрес: ул. Котельникова, 74 х.Костино-Быстрянский</a:t>
            </a:r>
          </a:p>
          <a:p>
            <a:pPr indent="542925" algn="ctr"/>
            <a:r>
              <a:rPr lang="ru-RU" altLang="ru-RU" b="1" i="1">
                <a:latin typeface="Times New Roman" pitchFamily="18" charset="0"/>
              </a:rPr>
              <a:t>Морозовский  район, Ростовская  обл., 347203</a:t>
            </a:r>
          </a:p>
          <a:p>
            <a:pPr indent="542925" algn="ctr"/>
            <a:r>
              <a:rPr lang="ru-RU" altLang="ru-RU" b="1" i="1">
                <a:latin typeface="Times New Roman" pitchFamily="18" charset="0"/>
              </a:rPr>
              <a:t>тел. /факс (886384) 3-47-49</a:t>
            </a:r>
          </a:p>
          <a:p>
            <a:pPr indent="542925" algn="ctr"/>
            <a:r>
              <a:rPr lang="en-US" altLang="ru-RU" b="1" i="1">
                <a:latin typeface="Times New Roman" pitchFamily="18" charset="0"/>
              </a:rPr>
              <a:t>e-mail:sp2</a:t>
            </a:r>
            <a:r>
              <a:rPr lang="ru-RU" altLang="ru-RU" b="1" i="1">
                <a:latin typeface="Times New Roman" pitchFamily="18" charset="0"/>
              </a:rPr>
              <a:t>4254@</a:t>
            </a:r>
            <a:r>
              <a:rPr lang="en-US" altLang="ru-RU" b="1" i="1">
                <a:latin typeface="Times New Roman" pitchFamily="18" charset="0"/>
              </a:rPr>
              <a:t>donpac</a:t>
            </a:r>
            <a:r>
              <a:rPr lang="ru-RU" altLang="ru-RU" b="1" i="1">
                <a:latin typeface="Times New Roman" pitchFamily="18" charset="0"/>
              </a:rPr>
              <a:t>. ru</a:t>
            </a:r>
          </a:p>
          <a:p>
            <a:pPr indent="542925" algn="ctr"/>
            <a:r>
              <a:rPr lang="ru-RU" altLang="ru-RU" b="1" i="1">
                <a:latin typeface="Times New Roman" pitchFamily="18" charset="0"/>
              </a:rPr>
              <a:t>График работы :</a:t>
            </a:r>
          </a:p>
          <a:p>
            <a:pPr indent="542925" algn="ctr"/>
            <a:r>
              <a:rPr lang="ru-RU" altLang="ru-RU" b="1" i="1">
                <a:latin typeface="Times New Roman" pitchFamily="18" charset="0"/>
              </a:rPr>
              <a:t>с 8:00 до 16:00 перерыв с 12:00 до 13:00</a:t>
            </a:r>
          </a:p>
          <a:p>
            <a:pPr indent="542925" algn="ctr"/>
            <a:r>
              <a:rPr lang="ru-RU" altLang="ru-RU" b="1" i="1">
                <a:latin typeface="Times New Roman" pitchFamily="18" charset="0"/>
              </a:rPr>
              <a:t>Выходной суббота, воскресенье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57200" y="0"/>
            <a:ext cx="8686800" cy="990600"/>
          </a:xfrm>
        </p:spPr>
        <p:txBody>
          <a:bodyPr anchor="ctr">
            <a:normAutofit/>
          </a:bodyPr>
          <a:lstStyle/>
          <a:p>
            <a:pPr eaLnBrk="1" fontAlgn="auto" hangingPunct="1">
              <a:lnSpc>
                <a:spcPct val="100000"/>
              </a:lnSpc>
              <a:spcAft>
                <a:spcPts val="0"/>
              </a:spcAft>
              <a:defRPr/>
            </a:pPr>
            <a:r>
              <a:rPr lang="ru-RU" sz="3600" kern="1200" cap="all" dirty="0">
                <a:solidFill>
                  <a:schemeClr val="accent3">
                    <a:lumMod val="75000"/>
                  </a:schemeClr>
                </a:solidFill>
                <a:effectLst>
                  <a:reflection blurRad="12700" stA="48000" endA="300" endPos="55000" dir="5400000" sy="-90000" algn="bl" rotWithShape="0"/>
                </a:effectLst>
              </a:rPr>
              <a:t>Что такое бюджет?</a:t>
            </a:r>
          </a:p>
        </p:txBody>
      </p:sp>
      <p:sp>
        <p:nvSpPr>
          <p:cNvPr id="18434" name="Содержимое 6"/>
          <p:cNvSpPr>
            <a:spLocks noGrp="1"/>
          </p:cNvSpPr>
          <p:nvPr>
            <p:ph idx="4294967295"/>
          </p:nvPr>
        </p:nvSpPr>
        <p:spPr>
          <a:xfrm>
            <a:off x="304800" y="914400"/>
            <a:ext cx="7772400" cy="5562600"/>
          </a:xfrm>
        </p:spPr>
        <p:txBody>
          <a:bodyPr/>
          <a:lstStyle/>
          <a:p>
            <a:pPr algn="just" eaLnBrk="1" hangingPunct="1">
              <a:buFont typeface="Wingdings" pitchFamily="2" charset="2"/>
              <a:buNone/>
            </a:pPr>
            <a:r>
              <a:rPr lang="ru-RU" sz="1600" b="1" i="1" smtClean="0"/>
              <a:t>     </a:t>
            </a:r>
            <a:r>
              <a:rPr lang="ru-RU" sz="1600" b="1" i="1" smtClean="0">
                <a:solidFill>
                  <a:srgbClr val="1003BD"/>
                </a:solidFill>
              </a:rPr>
              <a:t>Бюджет </a:t>
            </a:r>
            <a:r>
              <a:rPr lang="ru-RU" sz="1500" i="1" smtClean="0">
                <a:solidFill>
                  <a:srgbClr val="1003BD"/>
                </a:solidFill>
              </a:rPr>
              <a:t>– это план необходимых обществу расходов и предполагаемых источников доходов для их финансирования. Это важнейший финансовый документ, в котором определяются те потребности, которые подлежат удовлетворению за счет денежных средств муниципальной казны.</a:t>
            </a:r>
          </a:p>
          <a:p>
            <a:pPr algn="just" eaLnBrk="1" hangingPunct="1"/>
            <a:r>
              <a:rPr lang="ru-RU" sz="1500" i="1" smtClean="0">
                <a:solidFill>
                  <a:srgbClr val="1003BD"/>
                </a:solidFill>
              </a:rPr>
              <a:t>Каждый житель муниципального образования «Костино-Быстрянского сельское поселение» является участником формирования этого плана с одной стороны как налогоплательщик, наполняя доходы бюджета, с другой – он получает часть расходов как потребитель общественных благ. Самые важные для жизни людей отрасли принадлежат государству: оборона страны, обеспечение внутренней безопасности и порядка, поддержание и развитие так называемой инфраструктуры (дорог, мостов, линий электропередач и пр.), образование, культура и здравоохранение, научные исследования, охрана окружающей среды - все это государство предоставляет населению бесплатно.</a:t>
            </a:r>
          </a:p>
          <a:p>
            <a:pPr algn="just" eaLnBrk="1" hangingPunct="1"/>
            <a:r>
              <a:rPr lang="ru-RU" sz="1500" i="1" smtClean="0">
                <a:solidFill>
                  <a:srgbClr val="1003BD"/>
                </a:solidFill>
              </a:rPr>
              <a:t>Расходы бюджета сопоставляются с доходами, получается их баланс. Иногда бывает, что доходы бюджета, спланированные заранее, намного превышают его расходы. Такое состояние называется бюджетным профицитом. Однако существует и противоположная ситуация, когда расходы превышают доходы - это называется бюджетным дефицитом. В случае нехватки денежных средств для покрытия всех обязательств и потребностей в конкретном году планируются источники заимствований или сокращаются расходы, а при превышении доходов над расходами – сферы вложения излишков бюджетных ресурсов.</a:t>
            </a:r>
            <a:endParaRPr lang="ru-RU" sz="1500" smtClean="0">
              <a:solidFill>
                <a:srgbClr val="1003BD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AutoShape 81" descr="Крупная сетка"/>
          <p:cNvSpPr>
            <a:spLocks noChangeArrowheads="1"/>
          </p:cNvSpPr>
          <p:nvPr/>
        </p:nvSpPr>
        <p:spPr bwMode="auto">
          <a:xfrm>
            <a:off x="179388" y="3068638"/>
            <a:ext cx="3128962" cy="1655762"/>
          </a:xfrm>
          <a:prstGeom prst="roundRect">
            <a:avLst>
              <a:gd name="adj" fmla="val 16667"/>
            </a:avLst>
          </a:prstGeom>
          <a:blipFill dpi="0" rotWithShape="1">
            <a:blip r:embed="rId2"/>
            <a:srcRect/>
            <a:tile tx="0" ty="0" sx="100000" sy="100000" flip="none" algn="tl"/>
          </a:blipFill>
          <a:ln w="2857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altLang="ru-RU" sz="900"/>
          </a:p>
        </p:txBody>
      </p:sp>
      <p:pic>
        <p:nvPicPr>
          <p:cNvPr id="19458" name="Рисунок 15"/>
          <p:cNvPicPr>
            <a:picLocks noChangeAspect="1" noChangeArrowheads="1"/>
          </p:cNvPicPr>
          <p:nvPr/>
        </p:nvPicPr>
        <p:blipFill>
          <a:blip r:embed="rId3"/>
          <a:srcRect t="24059" b="17294"/>
          <a:stretch>
            <a:fillRect/>
          </a:stretch>
        </p:blipFill>
        <p:spPr bwMode="auto">
          <a:xfrm>
            <a:off x="1403350" y="908050"/>
            <a:ext cx="164941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59" name="Рисунок 14"/>
          <p:cNvPicPr>
            <a:picLocks noChangeAspect="1" noChangeArrowheads="1"/>
          </p:cNvPicPr>
          <p:nvPr/>
        </p:nvPicPr>
        <p:blipFill>
          <a:blip r:embed="rId4"/>
          <a:srcRect t="25940" b="17459"/>
          <a:stretch>
            <a:fillRect/>
          </a:stretch>
        </p:blipFill>
        <p:spPr bwMode="auto">
          <a:xfrm>
            <a:off x="5867400" y="981075"/>
            <a:ext cx="1504950" cy="1871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</p:spPr>
      </p:pic>
      <p:sp>
        <p:nvSpPr>
          <p:cNvPr id="19460" name="Rectangle 3"/>
          <p:cNvSpPr>
            <a:spLocks noGrp="1" noChangeArrowheads="1"/>
          </p:cNvSpPr>
          <p:nvPr>
            <p:ph sz="quarter" idx="4294967295"/>
          </p:nvPr>
        </p:nvSpPr>
        <p:spPr>
          <a:xfrm>
            <a:off x="0" y="260350"/>
            <a:ext cx="8856663" cy="6264275"/>
          </a:xfrm>
        </p:spPr>
        <p:txBody>
          <a:bodyPr/>
          <a:lstStyle/>
          <a:p>
            <a:pPr eaLnBrk="1" hangingPunct="1">
              <a:buFontTx/>
              <a:buNone/>
            </a:pPr>
            <a:endParaRPr lang="ru-RU" altLang="ru-RU" sz="2900" smtClean="0">
              <a:solidFill>
                <a:srgbClr val="0033CC"/>
              </a:solidFill>
              <a:latin typeface="Times New Roman" pitchFamily="18" charset="0"/>
            </a:endParaRPr>
          </a:p>
          <a:p>
            <a:pPr eaLnBrk="1" hangingPunct="1">
              <a:buFontTx/>
              <a:buNone/>
            </a:pPr>
            <a:endParaRPr lang="ru-RU" altLang="ru-RU" sz="2900" smtClean="0">
              <a:solidFill>
                <a:srgbClr val="0033CC"/>
              </a:solidFill>
              <a:latin typeface="Times New Roman" pitchFamily="18" charset="0"/>
            </a:endParaRPr>
          </a:p>
          <a:p>
            <a:pPr eaLnBrk="1" hangingPunct="1">
              <a:buFontTx/>
              <a:buNone/>
            </a:pPr>
            <a:endParaRPr lang="ru-RU" altLang="ru-RU" sz="2900" smtClean="0">
              <a:solidFill>
                <a:srgbClr val="0033CC"/>
              </a:solidFill>
              <a:latin typeface="Times New Roman" pitchFamily="18" charset="0"/>
            </a:endParaRPr>
          </a:p>
          <a:p>
            <a:pPr eaLnBrk="1" hangingPunct="1">
              <a:buFontTx/>
              <a:buNone/>
            </a:pPr>
            <a:endParaRPr lang="ru-RU" altLang="ru-RU" sz="2900" smtClean="0">
              <a:solidFill>
                <a:srgbClr val="0033CC"/>
              </a:solidFill>
              <a:latin typeface="Times New Roman" pitchFamily="18" charset="0"/>
            </a:endParaRPr>
          </a:p>
        </p:txBody>
      </p:sp>
      <p:sp>
        <p:nvSpPr>
          <p:cNvPr id="19461" name="Text Box 4"/>
          <p:cNvSpPr txBox="1">
            <a:spLocks noChangeArrowheads="1"/>
          </p:cNvSpPr>
          <p:nvPr/>
        </p:nvSpPr>
        <p:spPr bwMode="auto">
          <a:xfrm>
            <a:off x="1042988" y="1052513"/>
            <a:ext cx="17303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altLang="ru-RU"/>
          </a:p>
        </p:txBody>
      </p:sp>
      <p:sp>
        <p:nvSpPr>
          <p:cNvPr id="19462" name="Text Box 6"/>
          <p:cNvSpPr txBox="1">
            <a:spLocks noChangeArrowheads="1"/>
          </p:cNvSpPr>
          <p:nvPr/>
        </p:nvSpPr>
        <p:spPr bwMode="auto">
          <a:xfrm>
            <a:off x="5867400" y="2708275"/>
            <a:ext cx="938213" cy="284163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1200" b="1">
                <a:latin typeface="Times New Roman" pitchFamily="18" charset="0"/>
              </a:rPr>
              <a:t>ДОХОДЫ</a:t>
            </a:r>
          </a:p>
        </p:txBody>
      </p:sp>
      <p:pic>
        <p:nvPicPr>
          <p:cNvPr id="19463" name="Рисунок 15"/>
          <p:cNvPicPr>
            <a:picLocks noChangeAspect="1" noChangeArrowheads="1"/>
          </p:cNvPicPr>
          <p:nvPr/>
        </p:nvPicPr>
        <p:blipFill>
          <a:blip r:embed="rId3"/>
          <a:srcRect t="24059" b="17294"/>
          <a:stretch>
            <a:fillRect/>
          </a:stretch>
        </p:blipFill>
        <p:spPr bwMode="auto">
          <a:xfrm>
            <a:off x="7380288" y="1773238"/>
            <a:ext cx="901700" cy="1008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4" name="Text Box 52"/>
          <p:cNvSpPr txBox="1">
            <a:spLocks noChangeArrowheads="1"/>
          </p:cNvSpPr>
          <p:nvPr/>
        </p:nvSpPr>
        <p:spPr bwMode="auto">
          <a:xfrm>
            <a:off x="7380288" y="2708275"/>
            <a:ext cx="1009650" cy="284163"/>
          </a:xfrm>
          <a:prstGeom prst="rect">
            <a:avLst/>
          </a:prstGeom>
          <a:solidFill>
            <a:srgbClr val="FFCC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1200" b="1">
                <a:latin typeface="Times New Roman" pitchFamily="18" charset="0"/>
              </a:rPr>
              <a:t>РАСХОДЫ</a:t>
            </a:r>
          </a:p>
        </p:txBody>
      </p:sp>
      <p:pic>
        <p:nvPicPr>
          <p:cNvPr id="19465" name="Рисунок 14"/>
          <p:cNvPicPr>
            <a:picLocks noChangeAspect="1" noChangeArrowheads="1"/>
          </p:cNvPicPr>
          <p:nvPr/>
        </p:nvPicPr>
        <p:blipFill>
          <a:blip r:embed="rId4"/>
          <a:srcRect t="25940" b="17459"/>
          <a:stretch>
            <a:fillRect/>
          </a:stretch>
        </p:blipFill>
        <p:spPr bwMode="auto">
          <a:xfrm>
            <a:off x="468313" y="1700213"/>
            <a:ext cx="965200" cy="1008062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</p:spPr>
      </p:pic>
      <p:sp>
        <p:nvSpPr>
          <p:cNvPr id="19466" name="Text Box 60"/>
          <p:cNvSpPr txBox="1">
            <a:spLocks noChangeArrowheads="1"/>
          </p:cNvSpPr>
          <p:nvPr/>
        </p:nvSpPr>
        <p:spPr bwMode="auto">
          <a:xfrm>
            <a:off x="395288" y="2565400"/>
            <a:ext cx="936625" cy="284163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1200" b="1">
                <a:latin typeface="Times New Roman" pitchFamily="18" charset="0"/>
              </a:rPr>
              <a:t>ДОХОДЫ</a:t>
            </a:r>
          </a:p>
        </p:txBody>
      </p:sp>
      <p:sp>
        <p:nvSpPr>
          <p:cNvPr id="19467" name="Text Box 62"/>
          <p:cNvSpPr txBox="1">
            <a:spLocks noChangeArrowheads="1"/>
          </p:cNvSpPr>
          <p:nvPr/>
        </p:nvSpPr>
        <p:spPr bwMode="auto">
          <a:xfrm>
            <a:off x="1763713" y="2565400"/>
            <a:ext cx="1009650" cy="284163"/>
          </a:xfrm>
          <a:prstGeom prst="rect">
            <a:avLst/>
          </a:prstGeom>
          <a:solidFill>
            <a:srgbClr val="FFCC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1200" b="1">
                <a:latin typeface="Times New Roman" pitchFamily="18" charset="0"/>
              </a:rPr>
              <a:t>РАСХОДЫ</a:t>
            </a:r>
          </a:p>
        </p:txBody>
      </p:sp>
      <p:sp>
        <p:nvSpPr>
          <p:cNvPr id="19468" name="AutoShape 77" descr="Крупная сетка"/>
          <p:cNvSpPr>
            <a:spLocks noChangeArrowheads="1"/>
          </p:cNvSpPr>
          <p:nvPr/>
        </p:nvSpPr>
        <p:spPr bwMode="auto">
          <a:xfrm>
            <a:off x="971550" y="115888"/>
            <a:ext cx="6985000" cy="576262"/>
          </a:xfrm>
          <a:prstGeom prst="bevel">
            <a:avLst>
              <a:gd name="adj" fmla="val 12500"/>
            </a:avLst>
          </a:prstGeom>
          <a:blipFill dpi="0" rotWithShape="1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altLang="ru-RU" sz="900"/>
          </a:p>
        </p:txBody>
      </p:sp>
      <p:sp>
        <p:nvSpPr>
          <p:cNvPr id="19469" name="Text Box 78"/>
          <p:cNvSpPr txBox="1">
            <a:spLocks noChangeArrowheads="1"/>
          </p:cNvSpPr>
          <p:nvPr/>
        </p:nvSpPr>
        <p:spPr bwMode="auto">
          <a:xfrm>
            <a:off x="1187450" y="188913"/>
            <a:ext cx="66246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000" b="1">
                <a:latin typeface="Times New Roman" pitchFamily="18" charset="0"/>
              </a:rPr>
              <a:t>ДОХОДЫ – РАСХОДЫ = ДЕФИЦИТ (ПРОФИЦИТ)</a:t>
            </a:r>
          </a:p>
        </p:txBody>
      </p:sp>
      <p:sp>
        <p:nvSpPr>
          <p:cNvPr id="19470" name="Text Box 80"/>
          <p:cNvSpPr txBox="1">
            <a:spLocks noChangeArrowheads="1"/>
          </p:cNvSpPr>
          <p:nvPr/>
        </p:nvSpPr>
        <p:spPr bwMode="auto">
          <a:xfrm>
            <a:off x="323850" y="3068638"/>
            <a:ext cx="2879725" cy="190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altLang="ru-RU" sz="1400" b="1">
                <a:latin typeface="Times New Roman" pitchFamily="18" charset="0"/>
              </a:rPr>
              <a:t>ДЕФИЦИТ </a:t>
            </a:r>
          </a:p>
          <a:p>
            <a:pPr algn="ctr"/>
            <a:r>
              <a:rPr lang="ru-RU" altLang="ru-RU" sz="1400" b="1">
                <a:latin typeface="Times New Roman" pitchFamily="18" charset="0"/>
              </a:rPr>
              <a:t>(расходы больше доходов)</a:t>
            </a:r>
          </a:p>
          <a:p>
            <a:pPr algn="just">
              <a:spcBef>
                <a:spcPct val="50000"/>
              </a:spcBef>
            </a:pPr>
            <a:r>
              <a:rPr lang="ru-RU" altLang="ru-RU" sz="1300">
                <a:latin typeface="Times New Roman" pitchFamily="18" charset="0"/>
              </a:rPr>
              <a:t>При превышении расходов над доходами  принимается решение об источниках покрытия дефицита (например, использовать имеющиеся накопления, остатки, взять в долг).</a:t>
            </a:r>
          </a:p>
          <a:p>
            <a:pPr algn="ctr">
              <a:spcBef>
                <a:spcPct val="50000"/>
              </a:spcBef>
            </a:pPr>
            <a:endParaRPr lang="ru-RU" altLang="ru-RU" sz="1300">
              <a:latin typeface="Times New Roman" pitchFamily="18" charset="0"/>
            </a:endParaRPr>
          </a:p>
        </p:txBody>
      </p:sp>
      <p:sp>
        <p:nvSpPr>
          <p:cNvPr id="19471" name="AutoShape 82" descr="Крупная сетка"/>
          <p:cNvSpPr>
            <a:spLocks noChangeArrowheads="1"/>
          </p:cNvSpPr>
          <p:nvPr/>
        </p:nvSpPr>
        <p:spPr bwMode="auto">
          <a:xfrm>
            <a:off x="5724525" y="3141663"/>
            <a:ext cx="3095625" cy="1655762"/>
          </a:xfrm>
          <a:prstGeom prst="roundRect">
            <a:avLst>
              <a:gd name="adj" fmla="val 16667"/>
            </a:avLst>
          </a:prstGeom>
          <a:blipFill dpi="0" rotWithShape="1">
            <a:blip r:embed="rId2"/>
            <a:srcRect/>
            <a:tile tx="0" ty="0" sx="100000" sy="100000" flip="none" algn="tl"/>
          </a:blipFill>
          <a:ln w="2857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altLang="ru-RU" sz="900"/>
          </a:p>
        </p:txBody>
      </p:sp>
      <p:sp>
        <p:nvSpPr>
          <p:cNvPr id="19472" name="Text Box 83"/>
          <p:cNvSpPr txBox="1">
            <a:spLocks noChangeArrowheads="1"/>
          </p:cNvSpPr>
          <p:nvPr/>
        </p:nvSpPr>
        <p:spPr bwMode="auto">
          <a:xfrm>
            <a:off x="5795963" y="3141663"/>
            <a:ext cx="2952750" cy="160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altLang="ru-RU" sz="1400" b="1">
                <a:latin typeface="Times New Roman" pitchFamily="18" charset="0"/>
              </a:rPr>
              <a:t>ПРОФИЦИТ</a:t>
            </a:r>
          </a:p>
          <a:p>
            <a:pPr algn="ctr"/>
            <a:r>
              <a:rPr lang="ru-RU" altLang="ru-RU" sz="1400" b="1">
                <a:latin typeface="Times New Roman" pitchFamily="18" charset="0"/>
              </a:rPr>
              <a:t>(доходы больше расходов)</a:t>
            </a:r>
          </a:p>
          <a:p>
            <a:pPr algn="just">
              <a:spcBef>
                <a:spcPct val="50000"/>
              </a:spcBef>
            </a:pPr>
            <a:r>
              <a:rPr lang="ru-RU" altLang="ru-RU" sz="1300">
                <a:latin typeface="Times New Roman" pitchFamily="18" charset="0"/>
              </a:rPr>
              <a:t>При превышении доходов над расходами принимается решение, как их использовать (например, накапливать резервы, остатки, погашать долг).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179388" y="188913"/>
            <a:ext cx="8713787" cy="64770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dirty="0">
                <a:solidFill>
                  <a:schemeClr val="tx1"/>
                </a:solidFill>
              </a:rPr>
              <a:t>Основные понятия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79388" y="1196975"/>
            <a:ext cx="3168650" cy="255428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accent3">
                    <a:lumMod val="75000"/>
                  </a:schemeClr>
                </a:solidFill>
                <a:latin typeface="+mn-lt"/>
                <a:cs typeface="+mn-cs"/>
              </a:rPr>
              <a:t>ДОХОДЫ &lt; РАСХОДЫ = ДЕФИЦИТ БЮДЖЕТА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b="1" dirty="0">
              <a:solidFill>
                <a:schemeClr val="accent3">
                  <a:lumMod val="75000"/>
                </a:schemeClr>
              </a:solidFill>
              <a:latin typeface="+mn-lt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b="1" dirty="0">
              <a:solidFill>
                <a:schemeClr val="accent3">
                  <a:lumMod val="75000"/>
                </a:schemeClr>
              </a:solidFill>
              <a:latin typeface="+mn-lt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i="1" dirty="0">
                <a:solidFill>
                  <a:schemeClr val="accent6">
                    <a:lumMod val="50000"/>
                  </a:schemeClr>
                </a:solidFill>
                <a:latin typeface="+mn-lt"/>
                <a:cs typeface="+mn-cs"/>
              </a:rPr>
              <a:t>НЕДОСТАЮЩИЕ СРЕДСТВА БЕРУТ В ДОЛГ ИЛИ ИЗ НАКОПЛЕНИЙ </a:t>
            </a:r>
            <a:endParaRPr lang="ru-RU" sz="2000" b="1" dirty="0">
              <a:latin typeface="+mn-lt"/>
              <a:cs typeface="+mn-cs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580063" y="1196975"/>
            <a:ext cx="3313112" cy="224631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accent3">
                    <a:lumMod val="75000"/>
                  </a:schemeClr>
                </a:solidFill>
                <a:latin typeface="+mn-lt"/>
                <a:cs typeface="+mn-cs"/>
              </a:rPr>
              <a:t>ДОХОДЫ &gt; РАСХОДЫ = ПРОФИЦИТ БЮДЖЕТА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b="1" dirty="0">
              <a:solidFill>
                <a:schemeClr val="accent3">
                  <a:lumMod val="75000"/>
                </a:schemeClr>
              </a:solidFill>
              <a:latin typeface="+mn-lt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b="1" dirty="0">
              <a:solidFill>
                <a:schemeClr val="accent3">
                  <a:lumMod val="75000"/>
                </a:schemeClr>
              </a:solidFill>
              <a:latin typeface="+mn-lt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i="1" dirty="0">
                <a:solidFill>
                  <a:schemeClr val="accent6">
                    <a:lumMod val="50000"/>
                  </a:schemeClr>
                </a:solidFill>
                <a:latin typeface="+mn-lt"/>
                <a:cs typeface="+mn-cs"/>
              </a:rPr>
              <a:t>ИЗЛИШКИ СРЕДСТВ  НАПРАВЛЯЮТ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i="1" dirty="0">
                <a:solidFill>
                  <a:schemeClr val="accent6">
                    <a:lumMod val="50000"/>
                  </a:schemeClr>
                </a:solidFill>
                <a:latin typeface="+mn-lt"/>
                <a:cs typeface="+mn-cs"/>
              </a:rPr>
              <a:t>В НАКОПЛЕНИЯ</a:t>
            </a:r>
            <a:endParaRPr lang="ru-RU" sz="2000" b="1" dirty="0">
              <a:latin typeface="+mn-lt"/>
              <a:cs typeface="+mn-cs"/>
            </a:endParaRPr>
          </a:p>
        </p:txBody>
      </p:sp>
      <p:pic>
        <p:nvPicPr>
          <p:cNvPr id="20484" name="Рисунок 6" descr="весы 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60700" y="1127125"/>
            <a:ext cx="2809875" cy="2444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5" name="TextBox 7"/>
          <p:cNvSpPr txBox="1">
            <a:spLocks noChangeArrowheads="1"/>
          </p:cNvSpPr>
          <p:nvPr/>
        </p:nvSpPr>
        <p:spPr bwMode="auto">
          <a:xfrm>
            <a:off x="250825" y="3860800"/>
            <a:ext cx="8785225" cy="253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n-US" altLang="ru-RU" sz="2000" b="1">
                <a:solidFill>
                  <a:srgbClr val="663300"/>
                </a:solidFill>
                <a:latin typeface="Constantia" pitchFamily="18" charset="0"/>
              </a:rPr>
              <a:t>&lt;</a:t>
            </a:r>
            <a:r>
              <a:rPr lang="ru-RU" altLang="ru-RU" sz="2000" b="1">
                <a:solidFill>
                  <a:srgbClr val="663300"/>
                </a:solidFill>
                <a:latin typeface="Constantia" pitchFamily="18" charset="0"/>
              </a:rPr>
              <a:t>Бюджет </a:t>
            </a:r>
            <a:r>
              <a:rPr lang="ru-RU" altLang="ru-RU" sz="2000">
                <a:solidFill>
                  <a:srgbClr val="663300"/>
                </a:solidFill>
                <a:latin typeface="Constantia" pitchFamily="18" charset="0"/>
              </a:rPr>
              <a:t>составляется на три года – очередной финансовый год и плановый период ( на </a:t>
            </a:r>
            <a:r>
              <a:rPr lang="ru-RU" altLang="ru-RU" sz="2000">
                <a:solidFill>
                  <a:srgbClr val="663300"/>
                </a:solidFill>
              </a:rPr>
              <a:t>2019</a:t>
            </a:r>
            <a:r>
              <a:rPr lang="ru-RU" altLang="ru-RU" sz="2000">
                <a:solidFill>
                  <a:srgbClr val="663300"/>
                </a:solidFill>
                <a:latin typeface="Constantia" pitchFamily="18" charset="0"/>
              </a:rPr>
              <a:t> год и на плановый период </a:t>
            </a:r>
            <a:r>
              <a:rPr lang="ru-RU" altLang="ru-RU" sz="2000">
                <a:solidFill>
                  <a:srgbClr val="663300"/>
                </a:solidFill>
              </a:rPr>
              <a:t>2020-2021</a:t>
            </a:r>
            <a:r>
              <a:rPr lang="ru-RU" altLang="ru-RU" sz="2000">
                <a:solidFill>
                  <a:srgbClr val="663300"/>
                </a:solidFill>
                <a:latin typeface="Constantia" pitchFamily="18" charset="0"/>
              </a:rPr>
              <a:t> годов)</a:t>
            </a:r>
          </a:p>
          <a:p>
            <a:pPr algn="just"/>
            <a:endParaRPr lang="ru-RU" altLang="ru-RU" sz="2000">
              <a:solidFill>
                <a:srgbClr val="663300"/>
              </a:solidFill>
              <a:latin typeface="Constantia" pitchFamily="18" charset="0"/>
            </a:endParaRPr>
          </a:p>
          <a:p>
            <a:pPr algn="just"/>
            <a:r>
              <a:rPr lang="ru-RU" altLang="ru-RU" sz="2000" b="1">
                <a:solidFill>
                  <a:srgbClr val="663300"/>
                </a:solidFill>
                <a:latin typeface="Constantia" pitchFamily="18" charset="0"/>
              </a:rPr>
              <a:t>Очередной финансовый год </a:t>
            </a:r>
            <a:r>
              <a:rPr lang="ru-RU" altLang="ru-RU" sz="2000">
                <a:solidFill>
                  <a:srgbClr val="663300"/>
                </a:solidFill>
                <a:latin typeface="Constantia" pitchFamily="18" charset="0"/>
              </a:rPr>
              <a:t>– год, на который составляется  бюджет (</a:t>
            </a:r>
            <a:r>
              <a:rPr lang="ru-RU" altLang="ru-RU" sz="2000">
                <a:solidFill>
                  <a:srgbClr val="663300"/>
                </a:solidFill>
              </a:rPr>
              <a:t>2019</a:t>
            </a:r>
            <a:r>
              <a:rPr lang="ru-RU" altLang="ru-RU" sz="2000">
                <a:solidFill>
                  <a:srgbClr val="663300"/>
                </a:solidFill>
                <a:latin typeface="Constantia" pitchFamily="18" charset="0"/>
              </a:rPr>
              <a:t> год)</a:t>
            </a:r>
          </a:p>
          <a:p>
            <a:pPr algn="just"/>
            <a:endParaRPr lang="ru-RU" altLang="ru-RU" sz="2000">
              <a:solidFill>
                <a:srgbClr val="663300"/>
              </a:solidFill>
              <a:latin typeface="Constantia" pitchFamily="18" charset="0"/>
            </a:endParaRPr>
          </a:p>
          <a:p>
            <a:pPr algn="just"/>
            <a:r>
              <a:rPr lang="ru-RU" altLang="ru-RU" sz="2000" b="1">
                <a:solidFill>
                  <a:srgbClr val="663300"/>
                </a:solidFill>
                <a:latin typeface="Constantia" pitchFamily="18" charset="0"/>
              </a:rPr>
              <a:t>Плановый период </a:t>
            </a:r>
            <a:r>
              <a:rPr lang="ru-RU" altLang="ru-RU" sz="2000">
                <a:solidFill>
                  <a:srgbClr val="663300"/>
                </a:solidFill>
                <a:latin typeface="Constantia" pitchFamily="18" charset="0"/>
              </a:rPr>
              <a:t>– два года, следующих за очередным финансовым годом ( </a:t>
            </a:r>
            <a:r>
              <a:rPr lang="ru-RU" altLang="ru-RU" sz="2000">
                <a:solidFill>
                  <a:srgbClr val="663300"/>
                </a:solidFill>
                <a:latin typeface="Times New Roman" pitchFamily="18" charset="0"/>
              </a:rPr>
              <a:t>2020 и 2021 годы</a:t>
            </a:r>
            <a:r>
              <a:rPr lang="ru-RU" altLang="ru-RU" sz="2000">
                <a:solidFill>
                  <a:srgbClr val="663300"/>
                </a:solidFill>
                <a:latin typeface="Constantia" pitchFamily="18" charset="0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3"/>
          <p:cNvSpPr>
            <a:spLocks noGrp="1" noChangeArrowheads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grpSp>
        <p:nvGrpSpPr>
          <p:cNvPr id="21506" name="Group 4"/>
          <p:cNvGrpSpPr>
            <a:grpSpLocks noChangeAspect="1"/>
          </p:cNvGrpSpPr>
          <p:nvPr/>
        </p:nvGrpSpPr>
        <p:grpSpPr bwMode="auto">
          <a:xfrm>
            <a:off x="-541338" y="-315913"/>
            <a:ext cx="9372601" cy="6477001"/>
            <a:chOff x="4652" y="-313"/>
            <a:chExt cx="7200" cy="4320"/>
          </a:xfrm>
        </p:grpSpPr>
        <p:sp>
          <p:nvSpPr>
            <p:cNvPr id="21509" name="AutoShape 5"/>
            <p:cNvSpPr>
              <a:spLocks noChangeAspect="1" noChangeArrowheads="1"/>
            </p:cNvSpPr>
            <p:nvPr/>
          </p:nvSpPr>
          <p:spPr bwMode="auto">
            <a:xfrm>
              <a:off x="4652" y="-313"/>
              <a:ext cx="7200" cy="432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510" name="Oval 6"/>
            <p:cNvSpPr>
              <a:spLocks noChangeArrowheads="1"/>
            </p:cNvSpPr>
            <p:nvPr/>
          </p:nvSpPr>
          <p:spPr bwMode="auto">
            <a:xfrm>
              <a:off x="8223" y="1771"/>
              <a:ext cx="3571" cy="2033"/>
            </a:xfrm>
            <a:prstGeom prst="ellipse">
              <a:avLst/>
            </a:prstGeom>
            <a:gradFill rotWithShape="1">
              <a:gsLst>
                <a:gs pos="0">
                  <a:srgbClr val="AF6900"/>
                </a:gs>
                <a:gs pos="100000">
                  <a:srgbClr val="FF9900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endParaRPr lang="ru-RU" sz="2000" b="1">
                <a:latin typeface="Times New Roman" pitchFamily="18" charset="0"/>
              </a:endParaRPr>
            </a:p>
            <a:p>
              <a:pPr algn="ctr"/>
              <a:r>
                <a:rPr lang="ru-RU" sz="2000" b="1">
                  <a:latin typeface="Times New Roman" pitchFamily="18" charset="0"/>
                </a:rPr>
                <a:t>Основа формирования местного бюджета на 2019 год и на плановый период 2020-2021 г.г.</a:t>
              </a:r>
              <a:endParaRPr lang="ru-RU" b="1">
                <a:latin typeface="Times New Roman" pitchFamily="18" charset="0"/>
              </a:endParaRPr>
            </a:p>
            <a:p>
              <a:endParaRPr lang="ru-RU">
                <a:latin typeface="Verdana" pitchFamily="34" charset="0"/>
              </a:endParaRPr>
            </a:p>
          </p:txBody>
        </p:sp>
        <p:sp>
          <p:nvSpPr>
            <p:cNvPr id="21511" name="AutoShape 7"/>
            <p:cNvSpPr>
              <a:spLocks noChangeArrowheads="1"/>
            </p:cNvSpPr>
            <p:nvPr/>
          </p:nvSpPr>
          <p:spPr bwMode="auto">
            <a:xfrm>
              <a:off x="5062" y="1720"/>
              <a:ext cx="2400" cy="1118"/>
            </a:xfrm>
            <a:prstGeom prst="flowChartAlternateProcess">
              <a:avLst/>
            </a:prstGeom>
            <a:gradFill rotWithShape="1">
              <a:gsLst>
                <a:gs pos="0">
                  <a:srgbClr val="C44E00"/>
                </a:gs>
                <a:gs pos="100000">
                  <a:srgbClr val="FF6600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b="1">
                  <a:latin typeface="Times New Roman" pitchFamily="18" charset="0"/>
                </a:rPr>
                <a:t>Муниципальные</a:t>
              </a:r>
            </a:p>
            <a:p>
              <a:pPr algn="ctr"/>
              <a:r>
                <a:rPr lang="ru-RU" b="1">
                  <a:latin typeface="Times New Roman" pitchFamily="18" charset="0"/>
                </a:rPr>
                <a:t>программы</a:t>
              </a:r>
            </a:p>
            <a:p>
              <a:pPr algn="ctr"/>
              <a:r>
                <a:rPr lang="ru-RU" b="1"/>
                <a:t>Костино-Быстрянского</a:t>
              </a:r>
              <a:r>
                <a:rPr lang="ru-RU" b="1">
                  <a:latin typeface="Times New Roman" pitchFamily="18" charset="0"/>
                </a:rPr>
                <a:t> сельского поселения на 2019-2030 г.г.</a:t>
              </a:r>
            </a:p>
          </p:txBody>
        </p:sp>
        <p:sp>
          <p:nvSpPr>
            <p:cNvPr id="21512" name="AutoShape 8"/>
            <p:cNvSpPr>
              <a:spLocks noChangeArrowheads="1"/>
            </p:cNvSpPr>
            <p:nvPr/>
          </p:nvSpPr>
          <p:spPr bwMode="auto">
            <a:xfrm>
              <a:off x="5062" y="602"/>
              <a:ext cx="3258" cy="1016"/>
            </a:xfrm>
            <a:prstGeom prst="flowChartAlternateProcess">
              <a:avLst/>
            </a:prstGeom>
            <a:gradFill rotWithShape="1">
              <a:gsLst>
                <a:gs pos="0">
                  <a:srgbClr val="6C9000"/>
                </a:gs>
                <a:gs pos="100000">
                  <a:srgbClr val="99CC00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b="1">
                  <a:latin typeface="Times New Roman" pitchFamily="18" charset="0"/>
                </a:rPr>
                <a:t>Прогноз социально-</a:t>
              </a:r>
            </a:p>
            <a:p>
              <a:pPr algn="ctr"/>
              <a:r>
                <a:rPr lang="ru-RU" b="1">
                  <a:latin typeface="Times New Roman" pitchFamily="18" charset="0"/>
                </a:rPr>
                <a:t>экономического развития</a:t>
              </a:r>
            </a:p>
            <a:p>
              <a:pPr algn="ctr"/>
              <a:r>
                <a:rPr lang="ru-RU" b="1">
                  <a:latin typeface="Times New Roman" pitchFamily="18" charset="0"/>
                </a:rPr>
                <a:t>Костино-Быстрянского сельского поселения на 2019-2021 годы</a:t>
              </a:r>
              <a:endParaRPr lang="ru-RU">
                <a:latin typeface="Verdana" pitchFamily="34" charset="0"/>
              </a:endParaRPr>
            </a:p>
          </p:txBody>
        </p:sp>
        <p:sp>
          <p:nvSpPr>
            <p:cNvPr id="21513" name="AutoShape 9"/>
            <p:cNvSpPr>
              <a:spLocks noChangeArrowheads="1"/>
            </p:cNvSpPr>
            <p:nvPr/>
          </p:nvSpPr>
          <p:spPr bwMode="auto">
            <a:xfrm>
              <a:off x="8459" y="602"/>
              <a:ext cx="3172" cy="1016"/>
            </a:xfrm>
            <a:prstGeom prst="flowChartAlternateProcess">
              <a:avLst/>
            </a:prstGeom>
            <a:gradFill rotWithShape="1">
              <a:gsLst>
                <a:gs pos="0">
                  <a:srgbClr val="9973BF"/>
                </a:gs>
                <a:gs pos="100000">
                  <a:srgbClr val="CC99FF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b="1">
                  <a:latin typeface="Times New Roman" pitchFamily="18" charset="0"/>
                </a:rPr>
                <a:t>Основные направления</a:t>
              </a:r>
            </a:p>
            <a:p>
              <a:pPr algn="ctr"/>
              <a:r>
                <a:rPr lang="ru-RU" b="1">
                  <a:latin typeface="Times New Roman" pitchFamily="18" charset="0"/>
                </a:rPr>
                <a:t>бюджетной и налоговой</a:t>
              </a:r>
            </a:p>
            <a:p>
              <a:pPr algn="ctr"/>
              <a:r>
                <a:rPr lang="ru-RU" b="1">
                  <a:latin typeface="Times New Roman" pitchFamily="18" charset="0"/>
                </a:rPr>
                <a:t>политики </a:t>
              </a:r>
              <a:r>
                <a:rPr lang="ru-RU" b="1"/>
                <a:t>Костино-Быстрянского</a:t>
              </a:r>
              <a:r>
                <a:rPr lang="ru-RU" b="1">
                  <a:latin typeface="Times New Roman" pitchFamily="18" charset="0"/>
                </a:rPr>
                <a:t> сельского поселения </a:t>
              </a:r>
            </a:p>
            <a:p>
              <a:pPr algn="ctr"/>
              <a:r>
                <a:rPr lang="ru-RU" b="1">
                  <a:latin typeface="Times New Roman" pitchFamily="18" charset="0"/>
                </a:rPr>
                <a:t>на 2019-2021 годы</a:t>
              </a:r>
            </a:p>
          </p:txBody>
        </p:sp>
        <p:sp>
          <p:nvSpPr>
            <p:cNvPr id="21514" name="Line 10"/>
            <p:cNvSpPr>
              <a:spLocks noChangeShapeType="1"/>
            </p:cNvSpPr>
            <p:nvPr/>
          </p:nvSpPr>
          <p:spPr bwMode="auto">
            <a:xfrm flipV="1">
              <a:off x="7286" y="2991"/>
              <a:ext cx="937" cy="203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515" name="Line 11"/>
            <p:cNvSpPr>
              <a:spLocks noChangeShapeType="1"/>
            </p:cNvSpPr>
            <p:nvPr/>
          </p:nvSpPr>
          <p:spPr bwMode="auto">
            <a:xfrm>
              <a:off x="7520" y="2127"/>
              <a:ext cx="761" cy="457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516" name="Line 12"/>
            <p:cNvSpPr>
              <a:spLocks noChangeShapeType="1"/>
            </p:cNvSpPr>
            <p:nvPr/>
          </p:nvSpPr>
          <p:spPr bwMode="auto">
            <a:xfrm flipH="1">
              <a:off x="10681" y="1567"/>
              <a:ext cx="585" cy="407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1507" name="TextBox 11"/>
          <p:cNvSpPr txBox="1">
            <a:spLocks noChangeArrowheads="1"/>
          </p:cNvSpPr>
          <p:nvPr/>
        </p:nvSpPr>
        <p:spPr bwMode="auto">
          <a:xfrm>
            <a:off x="228600" y="228600"/>
            <a:ext cx="8686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 i="1">
                <a:solidFill>
                  <a:srgbClr val="002060"/>
                </a:solidFill>
              </a:rPr>
              <a:t>Документы, на основании которых составляется бюджет </a:t>
            </a:r>
            <a:r>
              <a:rPr lang="ru-RU" sz="2000" i="1"/>
              <a:t>Костино-Быстрянского</a:t>
            </a:r>
            <a:r>
              <a:rPr lang="ru-RU" sz="2000" i="1">
                <a:solidFill>
                  <a:srgbClr val="002060"/>
                </a:solidFill>
              </a:rPr>
              <a:t> сельского поселения</a:t>
            </a: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304800" y="4953000"/>
            <a:ext cx="3581400" cy="1143000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>
                <a:solidFill>
                  <a:schemeClr val="tx1"/>
                </a:solidFill>
                <a:latin typeface="Franklin Gothic Book" pitchFamily="34" charset="0"/>
              </a:rPr>
              <a:t>Реестр источников доходов </a:t>
            </a:r>
            <a:r>
              <a:rPr lang="ru-RU" b="1">
                <a:solidFill>
                  <a:schemeClr val="tx1"/>
                </a:solidFill>
                <a:latin typeface="Arial" charset="0"/>
              </a:rPr>
              <a:t>Костино-Быстрянского</a:t>
            </a:r>
            <a:r>
              <a:rPr lang="ru-RU" b="1">
                <a:solidFill>
                  <a:schemeClr val="tx1"/>
                </a:solidFill>
                <a:latin typeface="Franklin Gothic Book" pitchFamily="34" charset="0"/>
              </a:rPr>
              <a:t> сельского поселения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Равнобедренный треугольник 8"/>
          <p:cNvSpPr/>
          <p:nvPr/>
        </p:nvSpPr>
        <p:spPr>
          <a:xfrm>
            <a:off x="827088" y="1700213"/>
            <a:ext cx="7643812" cy="4929187"/>
          </a:xfrm>
          <a:prstGeom prst="triangle">
            <a:avLst>
              <a:gd name="adj" fmla="val 4988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93365" y="274615"/>
            <a:ext cx="8568952" cy="1270494"/>
          </a:xfrm>
          <a:prstGeom prst="roundRect">
            <a:avLst/>
          </a:prstGeom>
          <a:effectLst>
            <a:glow rad="228600">
              <a:schemeClr val="accent2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Основные принципы бюджетной политики на 2019 год и на плановый период  2020 и 2021 годов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23528" y="1700920"/>
            <a:ext cx="8641908" cy="908649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Повышения налоговых и неналоговых поступлений в консолидированный бюджет Костино-Быстрянского сельского поселения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48928" y="2947492"/>
            <a:ext cx="8641907" cy="792087"/>
          </a:xfrm>
          <a:prstGeom prst="roundRect">
            <a:avLst/>
          </a:prstGeom>
          <a:solidFill>
            <a:srgbClr val="00B05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Оптимизации и повышения эффективности расходов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82278" y="4102273"/>
            <a:ext cx="8641908" cy="720081"/>
          </a:xfrm>
          <a:prstGeom prst="roundRect">
            <a:avLst/>
          </a:prstGeom>
          <a:solidFill>
            <a:srgbClr val="6666FF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Проведения взвешенной долговой политики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482278" y="5252690"/>
            <a:ext cx="8641908" cy="864096"/>
          </a:xfrm>
          <a:prstGeom prst="roundRect">
            <a:avLst/>
          </a:prstGeom>
          <a:solidFill>
            <a:srgbClr val="990099"/>
          </a:solidFill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Совершенствования межбюджетных отношений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7932" name="Group 44"/>
          <p:cNvGraphicFramePr>
            <a:graphicFrameLocks noGrp="1"/>
          </p:cNvGraphicFramePr>
          <p:nvPr/>
        </p:nvGraphicFramePr>
        <p:xfrm>
          <a:off x="323850" y="1336675"/>
          <a:ext cx="8362950" cy="5324475"/>
        </p:xfrm>
        <a:graphic>
          <a:graphicData uri="http://schemas.openxmlformats.org/drawingml/2006/table">
            <a:tbl>
              <a:tblPr/>
              <a:tblGrid>
                <a:gridCol w="8362950"/>
              </a:tblGrid>
              <a:tr h="10747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План мероприятий по росту доходного потенциала муниципального образования Костино-Быстрянского сельского поселения до 2020 года (распоряжение от 26.09.2018 №38)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189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План мероприятий  по оздоровлению муниципальных финансов, включая мероприятия направленные на рост доходов, оптимизацию расходов и совершенствование долговой политики в Костино-Быстрянском сельском поселении  (распоряжение от 12.04.2017 №20)</a:t>
                      </a:r>
                      <a:endParaRPr kumimoji="0" lang="ru-RU" sz="2000" b="1" i="1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1468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План мероприятий по отмене установленных Костино-Быстрянским сельским поселением расходных обязательств, не связанных с решением вопросов, отнесённых Конституцией РФ и федеральными законами к полномочиям </a:t>
                      </a:r>
                      <a:r>
                        <a:rPr kumimoji="0" lang="ru-RU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органов местного самоуправления сельских поселений </a:t>
                      </a:r>
                      <a:r>
                        <a:rPr kumimoji="0" lang="ru-RU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(постановление от 28.06.2017 №66)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1323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Программа управления муниципальными финансами на период до 2030 года в Костино-Быстрянском сельском поселении (постановление </a:t>
                      </a:r>
                      <a:r>
                        <a:rPr kumimoji="0" lang="ru-RU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 30.11.2018 №122</a:t>
                      </a:r>
                      <a:r>
                        <a:rPr kumimoji="0" lang="ru-RU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kumimoji="0" lang="ru-RU" sz="2000" b="1" i="1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  <p:sp>
        <p:nvSpPr>
          <p:cNvPr id="23565" name="Text Box 45"/>
          <p:cNvSpPr txBox="1">
            <a:spLocks noChangeArrowheads="1"/>
          </p:cNvSpPr>
          <p:nvPr/>
        </p:nvSpPr>
        <p:spPr bwMode="auto">
          <a:xfrm>
            <a:off x="900113" y="260350"/>
            <a:ext cx="7343775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b="1">
                <a:solidFill>
                  <a:srgbClr val="FF3300"/>
                </a:solidFill>
              </a:rPr>
              <a:t>МЕРЫ, ПРИНИМАЕМЫЕ ДЛЯ ОБЕСПЕЧЕНИЯ СБАЛАНСИРОВАННОСТИ БЮДЖЕТА КОСТИНО-БЫСТРЯНСКОГО СЕЛЬСКОГО ПОСЕЛЕНИЯ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1387454" y="1976140"/>
            <a:ext cx="3321866" cy="165447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 w="76200">
            <a:solidFill>
              <a:schemeClr val="accent2">
                <a:lumMod val="50000"/>
              </a:schemeClr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1600" b="1">
                <a:solidFill>
                  <a:srgbClr val="003300"/>
                </a:solidFill>
                <a:latin typeface="Arial" charset="0"/>
              </a:rPr>
              <a:t>на основе прогноза социально-экономического развития Костино-Быстрянского сельского поселения на 2019 год и на плановый период 2020 и 2021 годов</a:t>
            </a:r>
            <a:endParaRPr lang="ru-RU" sz="1600" b="1">
              <a:solidFill>
                <a:srgbClr val="00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389464" y="3916366"/>
            <a:ext cx="3321865" cy="216423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 w="76200">
            <a:solidFill>
              <a:schemeClr val="accent2">
                <a:lumMod val="50000"/>
              </a:schemeClr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1600" b="1">
                <a:solidFill>
                  <a:srgbClr val="003300"/>
                </a:solidFill>
                <a:latin typeface="Arial" charset="0"/>
              </a:rPr>
              <a:t>основных направлений бюджетной и налоговой политики Костино-Быстрянского сельского поселения</a:t>
            </a:r>
            <a:r>
              <a:rPr lang="ru-RU" sz="1600">
                <a:solidFill>
                  <a:srgbClr val="003300"/>
                </a:solidFill>
                <a:latin typeface="Arial" charset="0"/>
              </a:rPr>
              <a:t> </a:t>
            </a:r>
            <a:r>
              <a:rPr lang="ru-RU" sz="1600" b="1">
                <a:solidFill>
                  <a:srgbClr val="003300"/>
                </a:solidFill>
                <a:latin typeface="Arial" charset="0"/>
              </a:rPr>
              <a:t>на 2019-2021</a:t>
            </a:r>
            <a:r>
              <a:rPr lang="ru-RU" sz="1600" b="1">
                <a:solidFill>
                  <a:srgbClr val="FFFFFF"/>
                </a:solidFill>
                <a:latin typeface="Arial" charset="0"/>
              </a:rPr>
              <a:t> годы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827088" y="1973263"/>
            <a:ext cx="1587" cy="3911600"/>
          </a:xfrm>
          <a:prstGeom prst="line">
            <a:avLst/>
          </a:prstGeom>
          <a:ln w="5715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flipH="1">
            <a:off x="828675" y="3071813"/>
            <a:ext cx="528638" cy="0"/>
          </a:xfrm>
          <a:prstGeom prst="line">
            <a:avLst/>
          </a:prstGeom>
          <a:ln w="5715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flipH="1">
            <a:off x="827088" y="4502150"/>
            <a:ext cx="530225" cy="0"/>
          </a:xfrm>
          <a:prstGeom prst="line">
            <a:avLst/>
          </a:prstGeom>
          <a:ln w="5715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Скругленный прямоугольник 22"/>
          <p:cNvSpPr/>
          <p:nvPr/>
        </p:nvSpPr>
        <p:spPr>
          <a:xfrm>
            <a:off x="5548933" y="1976140"/>
            <a:ext cx="3312368" cy="1725912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 w="76200">
            <a:solidFill>
              <a:schemeClr val="accent2">
                <a:lumMod val="50000"/>
              </a:schemeClr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1600" b="1">
                <a:solidFill>
                  <a:srgbClr val="003300"/>
                </a:solidFill>
              </a:rPr>
              <a:t>с учетом действующего бюджетного и налогового законодательства Российской Федерации и Ростовской области</a:t>
            </a:r>
            <a:endParaRPr lang="ru-RU" sz="1600" b="1">
              <a:solidFill>
                <a:srgbClr val="00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5548933" y="3992567"/>
            <a:ext cx="3312368" cy="2092791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 w="76200">
            <a:solidFill>
              <a:schemeClr val="accent2">
                <a:lumMod val="50000"/>
              </a:schemeClr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1600" b="1">
                <a:solidFill>
                  <a:srgbClr val="003300"/>
                </a:solidFill>
              </a:rPr>
              <a:t>прогнозных данных, представленных главными администраторами доходов местного бюджета, рассчитанных в соответствии с Методиками прогнозирования поступлений</a:t>
            </a:r>
            <a:endParaRPr lang="ru-RU" sz="1600" b="1">
              <a:solidFill>
                <a:srgbClr val="00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6" name="Прямая соединительная линия 25"/>
          <p:cNvCxnSpPr/>
          <p:nvPr/>
        </p:nvCxnSpPr>
        <p:spPr>
          <a:xfrm flipH="1">
            <a:off x="5292725" y="2032000"/>
            <a:ext cx="1588" cy="3910013"/>
          </a:xfrm>
          <a:prstGeom prst="line">
            <a:avLst/>
          </a:prstGeom>
          <a:ln w="5715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 flipH="1">
            <a:off x="5292725" y="3144838"/>
            <a:ext cx="358775" cy="0"/>
          </a:xfrm>
          <a:prstGeom prst="line">
            <a:avLst/>
          </a:prstGeom>
          <a:ln w="5715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 flipH="1">
            <a:off x="5294313" y="4572000"/>
            <a:ext cx="357187" cy="0"/>
          </a:xfrm>
          <a:prstGeom prst="line">
            <a:avLst/>
          </a:prstGeom>
          <a:ln w="5715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256852" y="250803"/>
            <a:ext cx="8640961" cy="1384995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effectLst>
            <a:glow rad="2286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prst="angle"/>
          </a:sp3d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>
              <a:solidFill>
                <a:schemeClr val="tx2">
                  <a:lumMod val="60000"/>
                  <a:lumOff val="40000"/>
                </a:schemeClr>
              </a:solidFill>
              <a:latin typeface="+mn-lt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cs typeface="+mn-cs"/>
              </a:rPr>
              <a:t>Планирование налоговых и неналоговых доходов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>
              <a:solidFill>
                <a:schemeClr val="tx2">
                  <a:lumMod val="60000"/>
                  <a:lumOff val="40000"/>
                </a:schemeClr>
              </a:solidFill>
              <a:latin typeface="+mn-lt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>
              <a:solidFill>
                <a:schemeClr val="tx2">
                  <a:lumMod val="60000"/>
                  <a:lumOff val="40000"/>
                </a:schemeClr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Заголовок 1"/>
          <p:cNvSpPr>
            <a:spLocks noGrp="1"/>
          </p:cNvSpPr>
          <p:nvPr>
            <p:ph type="title" idx="4294967295"/>
          </p:nvPr>
        </p:nvSpPr>
        <p:spPr>
          <a:xfrm>
            <a:off x="357188" y="0"/>
            <a:ext cx="8786812" cy="1628800"/>
          </a:xfrm>
        </p:spPr>
        <p:txBody>
          <a:bodyPr rtlCol="0" anchor="t">
            <a:normAutofit/>
          </a:bodyPr>
          <a:lstStyle/>
          <a:p>
            <a:pPr marL="320040" indent="-320040" eaLnBrk="1" fontAlgn="auto" hangingPunct="1">
              <a:lnSpc>
                <a:spcPct val="100000"/>
              </a:lnSpc>
              <a:spcAft>
                <a:spcPts val="0"/>
              </a:spcAft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/>
            </a:pPr>
            <a:r>
              <a:rPr lang="ru-RU" sz="2200" b="1" kern="1200" dirty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</a:rPr>
              <a:t> Показатели бюджета Костино-</a:t>
            </a:r>
            <a:r>
              <a:rPr lang="ru-RU" sz="2200" b="1" kern="1200" dirty="0" err="1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</a:rPr>
              <a:t>Быстрянского</a:t>
            </a:r>
            <a:r>
              <a:rPr lang="ru-RU" sz="2200" b="1" kern="1200" dirty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</a:rPr>
              <a:t> сельского поселения</a:t>
            </a:r>
          </a:p>
        </p:txBody>
      </p:sp>
      <p:sp>
        <p:nvSpPr>
          <p:cNvPr id="25602" name="Содержимое 8"/>
          <p:cNvSpPr>
            <a:spLocks noGrp="1"/>
          </p:cNvSpPr>
          <p:nvPr>
            <p:ph sz="quarter" idx="4294967295"/>
          </p:nvPr>
        </p:nvSpPr>
        <p:spPr>
          <a:xfrm flipV="1">
            <a:off x="3000375" y="6156325"/>
            <a:ext cx="5686425" cy="13017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ru-RU" sz="400" smtClean="0"/>
          </a:p>
        </p:txBody>
      </p:sp>
      <p:sp>
        <p:nvSpPr>
          <p:cNvPr id="25603" name="object 2"/>
          <p:cNvSpPr>
            <a:spLocks noChangeArrowheads="1"/>
          </p:cNvSpPr>
          <p:nvPr/>
        </p:nvSpPr>
        <p:spPr bwMode="auto">
          <a:xfrm>
            <a:off x="323850" y="476250"/>
            <a:ext cx="1571625" cy="1571625"/>
          </a:xfrm>
          <a:prstGeom prst="rect">
            <a:avLst/>
          </a:prstGeom>
          <a:blipFill dpi="0" rotWithShape="1">
            <a:blip r:embed="rId2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graphicFrame>
        <p:nvGraphicFramePr>
          <p:cNvPr id="25917" name="Group 317"/>
          <p:cNvGraphicFramePr>
            <a:graphicFrameLocks noGrp="1"/>
          </p:cNvGraphicFramePr>
          <p:nvPr/>
        </p:nvGraphicFramePr>
        <p:xfrm>
          <a:off x="250825" y="1196975"/>
          <a:ext cx="8642350" cy="4549775"/>
        </p:xfrm>
        <a:graphic>
          <a:graphicData uri="http://schemas.openxmlformats.org/drawingml/2006/table">
            <a:tbl>
              <a:tblPr/>
              <a:tblGrid>
                <a:gridCol w="3457575"/>
                <a:gridCol w="1584325"/>
                <a:gridCol w="1800225"/>
                <a:gridCol w="1800225"/>
              </a:tblGrid>
              <a:tr h="257175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Показатель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Проект решения  Собрания депутатов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143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2019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2020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2021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71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I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. Доходы, всего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15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Calibri" pitchFamily="34" charset="0"/>
                          <a:cs typeface="Times New Roman" pitchFamily="18" charset="0"/>
                        </a:rPr>
                        <a:t> 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382,7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7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Calibri" pitchFamily="34" charset="0"/>
                          <a:cs typeface="Times New Roman" pitchFamily="18" charset="0"/>
                        </a:rPr>
                        <a:t> 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306,6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6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Calibri" pitchFamily="34" charset="0"/>
                          <a:cs typeface="Times New Roman" pitchFamily="18" charset="0"/>
                        </a:rPr>
                        <a:t> 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956,5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из них: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0500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налоговые и неналоговые доходы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Calibri" pitchFamily="34" charset="0"/>
                          <a:cs typeface="Times New Roman" pitchFamily="18" charset="0"/>
                        </a:rPr>
                        <a:t> 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457,1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Calibri" pitchFamily="34" charset="0"/>
                          <a:cs typeface="Times New Roman" pitchFamily="18" charset="0"/>
                        </a:rPr>
                        <a:t> 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524,4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Calibri" pitchFamily="34" charset="0"/>
                          <a:cs typeface="Times New Roman" pitchFamily="18" charset="0"/>
                        </a:rPr>
                        <a:t> 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591,7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351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71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безвозмездные поступления 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12 925,6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4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Calibri" pitchFamily="34" charset="0"/>
                          <a:cs typeface="Times New Roman" pitchFamily="18" charset="0"/>
                        </a:rPr>
                        <a:t> 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782,2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4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Calibri" pitchFamily="34" charset="0"/>
                          <a:cs typeface="Times New Roman" pitchFamily="18" charset="0"/>
                        </a:rPr>
                        <a:t> 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364,8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7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II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. Расходы, всего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15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Calibri" pitchFamily="34" charset="0"/>
                          <a:cs typeface="Times New Roman" pitchFamily="18" charset="0"/>
                        </a:rPr>
                        <a:t> 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627,7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7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Calibri" pitchFamily="34" charset="0"/>
                          <a:cs typeface="Times New Roman" pitchFamily="18" charset="0"/>
                        </a:rPr>
                        <a:t> 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558,6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7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Calibri" pitchFamily="34" charset="0"/>
                          <a:cs typeface="Times New Roman" pitchFamily="18" charset="0"/>
                        </a:rPr>
                        <a:t> 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215,5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2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III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. Дефицит 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(-), профицит (+),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-245,0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-252,0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-259,0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13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IV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. Источники финансирования дефицита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245,0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252,0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259,0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Шары">
  <a:themeElements>
    <a:clrScheme name="Шары 8">
      <a:dk1>
        <a:srgbClr val="006699"/>
      </a:dk1>
      <a:lt1>
        <a:srgbClr val="FFFFFF"/>
      </a:lt1>
      <a:dk2>
        <a:srgbClr val="006666"/>
      </a:dk2>
      <a:lt2>
        <a:srgbClr val="FFFFCC"/>
      </a:lt2>
      <a:accent1>
        <a:srgbClr val="EDFAD2"/>
      </a:accent1>
      <a:accent2>
        <a:srgbClr val="EBF7FF"/>
      </a:accent2>
      <a:accent3>
        <a:srgbClr val="FFFFFF"/>
      </a:accent3>
      <a:accent4>
        <a:srgbClr val="005682"/>
      </a:accent4>
      <a:accent5>
        <a:srgbClr val="F4FCE5"/>
      </a:accent5>
      <a:accent6>
        <a:srgbClr val="D5E0E7"/>
      </a:accent6>
      <a:hlink>
        <a:srgbClr val="CC99FF"/>
      </a:hlink>
      <a:folHlink>
        <a:srgbClr val="F2DFFD"/>
      </a:folHlink>
    </a:clrScheme>
    <a:fontScheme name="Шары">
      <a:majorFont>
        <a:latin typeface="Verdana"/>
        <a:ea typeface=""/>
        <a:cs typeface="Arial"/>
      </a:majorFont>
      <a:minorFont>
        <a:latin typeface="Verdan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Шары 1">
        <a:dk1>
          <a:srgbClr val="9900CC"/>
        </a:dk1>
        <a:lt1>
          <a:srgbClr val="FFFFCC"/>
        </a:lt1>
        <a:dk2>
          <a:srgbClr val="000000"/>
        </a:dk2>
        <a:lt2>
          <a:srgbClr val="FFFFFF"/>
        </a:lt2>
        <a:accent1>
          <a:srgbClr val="666699"/>
        </a:accent1>
        <a:accent2>
          <a:srgbClr val="660066"/>
        </a:accent2>
        <a:accent3>
          <a:srgbClr val="AAAAAA"/>
        </a:accent3>
        <a:accent4>
          <a:srgbClr val="DADAAE"/>
        </a:accent4>
        <a:accent5>
          <a:srgbClr val="B8B8CA"/>
        </a:accent5>
        <a:accent6>
          <a:srgbClr val="5C005C"/>
        </a:accent6>
        <a:hlink>
          <a:srgbClr val="CC0000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ры 2">
        <a:dk1>
          <a:srgbClr val="990033"/>
        </a:dk1>
        <a:lt1>
          <a:srgbClr val="FFFFFF"/>
        </a:lt1>
        <a:dk2>
          <a:srgbClr val="000000"/>
        </a:dk2>
        <a:lt2>
          <a:srgbClr val="FFFFFF"/>
        </a:lt2>
        <a:accent1>
          <a:srgbClr val="FF3300"/>
        </a:accent1>
        <a:accent2>
          <a:srgbClr val="FF9900"/>
        </a:accent2>
        <a:accent3>
          <a:srgbClr val="AAAAAA"/>
        </a:accent3>
        <a:accent4>
          <a:srgbClr val="DADADA"/>
        </a:accent4>
        <a:accent5>
          <a:srgbClr val="FFADAA"/>
        </a:accent5>
        <a:accent6>
          <a:srgbClr val="E78A00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ры 3">
        <a:dk1>
          <a:srgbClr val="CCCCFF"/>
        </a:dk1>
        <a:lt1>
          <a:srgbClr val="FFFFCC"/>
        </a:lt1>
        <a:dk2>
          <a:srgbClr val="000000"/>
        </a:dk2>
        <a:lt2>
          <a:srgbClr val="FFFFFF"/>
        </a:lt2>
        <a:accent1>
          <a:srgbClr val="9999FF"/>
        </a:accent1>
        <a:accent2>
          <a:srgbClr val="33CCCC"/>
        </a:accent2>
        <a:accent3>
          <a:srgbClr val="AAAAAA"/>
        </a:accent3>
        <a:accent4>
          <a:srgbClr val="DADAAE"/>
        </a:accent4>
        <a:accent5>
          <a:srgbClr val="CACAFF"/>
        </a:accent5>
        <a:accent6>
          <a:srgbClr val="2DB9B9"/>
        </a:accent6>
        <a:hlink>
          <a:srgbClr val="66FFFF"/>
        </a:hlink>
        <a:folHlink>
          <a:srgbClr val="6600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ры 4">
        <a:dk1>
          <a:srgbClr val="000000"/>
        </a:dk1>
        <a:lt1>
          <a:srgbClr val="F8F8F8"/>
        </a:lt1>
        <a:dk2>
          <a:srgbClr val="800000"/>
        </a:dk2>
        <a:lt2>
          <a:srgbClr val="FFFFFF"/>
        </a:lt2>
        <a:accent1>
          <a:srgbClr val="FF3300"/>
        </a:accent1>
        <a:accent2>
          <a:srgbClr val="FF5050"/>
        </a:accent2>
        <a:accent3>
          <a:srgbClr val="C0AAAA"/>
        </a:accent3>
        <a:accent4>
          <a:srgbClr val="D4D4D4"/>
        </a:accent4>
        <a:accent5>
          <a:srgbClr val="FFADAA"/>
        </a:accent5>
        <a:accent6>
          <a:srgbClr val="E74848"/>
        </a:accent6>
        <a:hlink>
          <a:srgbClr val="FF9999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ры 5">
        <a:dk1>
          <a:srgbClr val="666699"/>
        </a:dk1>
        <a:lt1>
          <a:srgbClr val="FFFFFF"/>
        </a:lt1>
        <a:dk2>
          <a:srgbClr val="000066"/>
        </a:dk2>
        <a:lt2>
          <a:srgbClr val="CCECFF"/>
        </a:lt2>
        <a:accent1>
          <a:srgbClr val="009999"/>
        </a:accent1>
        <a:accent2>
          <a:srgbClr val="0099CC"/>
        </a:accent2>
        <a:accent3>
          <a:srgbClr val="AAAAB8"/>
        </a:accent3>
        <a:accent4>
          <a:srgbClr val="DADADA"/>
        </a:accent4>
        <a:accent5>
          <a:srgbClr val="AACACA"/>
        </a:accent5>
        <a:accent6>
          <a:srgbClr val="008AB9"/>
        </a:accent6>
        <a:hlink>
          <a:srgbClr val="CC99FF"/>
        </a:hlink>
        <a:folHlink>
          <a:srgbClr val="3366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ры 6">
        <a:dk1>
          <a:srgbClr val="99CC00"/>
        </a:dk1>
        <a:lt1>
          <a:srgbClr val="FFFFFF"/>
        </a:lt1>
        <a:dk2>
          <a:srgbClr val="009900"/>
        </a:dk2>
        <a:lt2>
          <a:srgbClr val="FFFF99"/>
        </a:lt2>
        <a:accent1>
          <a:srgbClr val="336600"/>
        </a:accent1>
        <a:accent2>
          <a:srgbClr val="008000"/>
        </a:accent2>
        <a:accent3>
          <a:srgbClr val="AACAAA"/>
        </a:accent3>
        <a:accent4>
          <a:srgbClr val="DADADA"/>
        </a:accent4>
        <a:accent5>
          <a:srgbClr val="ADB8AA"/>
        </a:accent5>
        <a:accent6>
          <a:srgbClr val="007300"/>
        </a:accent6>
        <a:hlink>
          <a:srgbClr val="CCCC00"/>
        </a:hlink>
        <a:folHlink>
          <a:srgbClr val="33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ры 7">
        <a:dk1>
          <a:srgbClr val="000066"/>
        </a:dk1>
        <a:lt1>
          <a:srgbClr val="E1F4FF"/>
        </a:lt1>
        <a:dk2>
          <a:srgbClr val="000066"/>
        </a:dk2>
        <a:lt2>
          <a:srgbClr val="CCCCFF"/>
        </a:lt2>
        <a:accent1>
          <a:srgbClr val="9999FF"/>
        </a:accent1>
        <a:accent2>
          <a:srgbClr val="33CCCC"/>
        </a:accent2>
        <a:accent3>
          <a:srgbClr val="EEF8FF"/>
        </a:accent3>
        <a:accent4>
          <a:srgbClr val="000056"/>
        </a:accent4>
        <a:accent5>
          <a:srgbClr val="CACAFF"/>
        </a:accent5>
        <a:accent6>
          <a:srgbClr val="2DB9B9"/>
        </a:accent6>
        <a:hlink>
          <a:srgbClr val="66FFFF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Шары 8">
        <a:dk1>
          <a:srgbClr val="006699"/>
        </a:dk1>
        <a:lt1>
          <a:srgbClr val="FFFFFF"/>
        </a:lt1>
        <a:dk2>
          <a:srgbClr val="006666"/>
        </a:dk2>
        <a:lt2>
          <a:srgbClr val="FFFFCC"/>
        </a:lt2>
        <a:accent1>
          <a:srgbClr val="EDFAD2"/>
        </a:accent1>
        <a:accent2>
          <a:srgbClr val="EBF7FF"/>
        </a:accent2>
        <a:accent3>
          <a:srgbClr val="FFFFFF"/>
        </a:accent3>
        <a:accent4>
          <a:srgbClr val="005682"/>
        </a:accent4>
        <a:accent5>
          <a:srgbClr val="F4FCE5"/>
        </a:accent5>
        <a:accent6>
          <a:srgbClr val="D5E0E7"/>
        </a:accent6>
        <a:hlink>
          <a:srgbClr val="CC99FF"/>
        </a:hlink>
        <a:folHlink>
          <a:srgbClr val="F2DF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Шары 9">
        <a:dk1>
          <a:srgbClr val="000000"/>
        </a:dk1>
        <a:lt1>
          <a:srgbClr val="FFFFFF"/>
        </a:lt1>
        <a:dk2>
          <a:srgbClr val="000000"/>
        </a:dk2>
        <a:lt2>
          <a:srgbClr val="FFCC99"/>
        </a:lt2>
        <a:accent1>
          <a:srgbClr val="FF9900"/>
        </a:accent1>
        <a:accent2>
          <a:srgbClr val="FF99CC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8AB9"/>
        </a:accent6>
        <a:hlink>
          <a:srgbClr val="FF9999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2468</TotalTime>
  <Words>1214</Words>
  <Application>Microsoft Office PowerPoint</Application>
  <PresentationFormat>Экран (4:3)</PresentationFormat>
  <Paragraphs>230</Paragraphs>
  <Slides>19</Slides>
  <Notes>0</Notes>
  <HiddenSlides>2</HiddenSlides>
  <MMClips>0</MMClips>
  <ScaleCrop>false</ScaleCrop>
  <HeadingPairs>
    <vt:vector size="8" baseType="variant">
      <vt:variant>
        <vt:lpstr>Использованные шрифты</vt:lpstr>
      </vt:variant>
      <vt:variant>
        <vt:i4>10</vt:i4>
      </vt:variant>
      <vt:variant>
        <vt:lpstr>Шаблон оформления</vt:lpstr>
      </vt:variant>
      <vt:variant>
        <vt:i4>5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35" baseType="lpstr">
      <vt:lpstr>Arial</vt:lpstr>
      <vt:lpstr>Verdana</vt:lpstr>
      <vt:lpstr>Calibri</vt:lpstr>
      <vt:lpstr>Georgia</vt:lpstr>
      <vt:lpstr>Times New Roman</vt:lpstr>
      <vt:lpstr>Wingdings</vt:lpstr>
      <vt:lpstr>Constantia</vt:lpstr>
      <vt:lpstr>Franklin Gothic Book</vt:lpstr>
      <vt:lpstr>Wingdings 2</vt:lpstr>
      <vt:lpstr>Trebuchet MS</vt:lpstr>
      <vt:lpstr>Шары</vt:lpstr>
      <vt:lpstr>Воздушный поток</vt:lpstr>
      <vt:lpstr>Шары</vt:lpstr>
      <vt:lpstr>Воздушный поток</vt:lpstr>
      <vt:lpstr>Воздушный поток</vt:lpstr>
      <vt:lpstr>Лист Microsoft Office Excel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Наталья</dc:creator>
  <cp:lastModifiedBy>USER</cp:lastModifiedBy>
  <cp:revision>361</cp:revision>
  <cp:lastPrinted>2014-05-13T11:35:02Z</cp:lastPrinted>
  <dcterms:created xsi:type="dcterms:W3CDTF">2014-05-12T16:47:43Z</dcterms:created>
  <dcterms:modified xsi:type="dcterms:W3CDTF">2019-01-08T11:58:22Z</dcterms:modified>
</cp:coreProperties>
</file>