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9" r:id="rId3"/>
  </p:sldMasterIdLst>
  <p:notesMasterIdLst>
    <p:notesMasterId r:id="rId18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9144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6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ker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kern="0">
                <a:latin typeface="+mn-lt"/>
                <a:cs typeface="+mn-cs"/>
              </a:defRPr>
            </a:lvl1pPr>
          </a:lstStyle>
          <a:p>
            <a:pPr>
              <a:defRPr/>
            </a:pPr>
            <a:fld id="{89DD9EE5-DA7C-4CE5-B7B9-AE6F79558078}" type="datetimeFigureOut">
              <a:rPr lang="ru-RU"/>
              <a:pPr>
                <a:defRPr/>
              </a:pPr>
              <a:t>20.01.2024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ker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kern="0">
                <a:latin typeface="+mn-lt"/>
                <a:cs typeface="+mn-cs"/>
              </a:defRPr>
            </a:lvl1pPr>
          </a:lstStyle>
          <a:p>
            <a:pPr>
              <a:defRPr/>
            </a:pPr>
            <a:fld id="{4FDE9817-0319-40F0-B497-540EB2174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TextEdit="1"/>
          </p:cNvSpPr>
          <p:nvPr>
            <p:ph type="sldImg"/>
          </p:nvPr>
        </p:nvSpPr>
        <p:spPr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ru-RU" smtClean="0">
                <a:latin typeface="Arial" charset="0"/>
              </a:rPr>
              <a:t>доходы</a:t>
            </a: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/>
            <a:r>
              <a:rPr lang="ru-RU"/>
              <a:t>Образец текста</a:t>
            </a:r>
            <a:endParaRPr/>
          </a:p>
          <a:p>
            <a:pPr lvl="1"/>
            <a:r>
              <a:rPr lang="ru-RU"/>
              <a:t>Второй уровень</a:t>
            </a:r>
            <a:endParaRPr/>
          </a:p>
          <a:p>
            <a:pPr lvl="2"/>
            <a:r>
              <a:rPr lang="ru-RU"/>
              <a:t>Третий уровень</a:t>
            </a:r>
            <a:endParaRPr/>
          </a:p>
          <a:p>
            <a:pPr lvl="3"/>
            <a:r>
              <a:rPr lang="ru-RU"/>
              <a:t>Четвертый уровень</a:t>
            </a:r>
            <a:endParaRPr/>
          </a:p>
          <a:p>
            <a:pPr lvl="4"/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3498A-DAB6-4EB5-97F6-DA2B78955DEF}" type="datetimeFigureOut">
              <a:rPr lang="ru-RU"/>
              <a:pPr>
                <a:defRPr/>
              </a:pPr>
              <a:t>20.01.2024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EBE82-5259-442D-9A1C-A100063548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latin typeface="Arial"/>
                <a:cs typeface="Arial"/>
              </a:endParaRPr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 kern="0">
                <a:latin typeface="Times New Roman"/>
                <a:cs typeface="Arial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 kern="0">
                <a:latin typeface="Times New Roman"/>
                <a:cs typeface="Arial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 extrusionOk="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latin typeface="Arial"/>
                <a:cs typeface="Arial"/>
              </a:endParaRPr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 extrusionOk="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latin typeface="Arial"/>
                <a:cs typeface="Arial"/>
              </a:endParaRPr>
            </a:p>
          </p:txBody>
        </p:sp>
      </p:grpSp>
      <p:sp>
        <p:nvSpPr>
          <p:cNvPr id="57346" name="Rectangle 2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/>
              <a:buNone/>
              <a:defRPr/>
            </a:lvl1pPr>
          </a:lstStyle>
          <a:p>
            <a:r>
              <a:rPr lang="ru-RU"/>
              <a:t>Образец подзаголовка</a:t>
            </a:r>
            <a:endParaRPr/>
          </a:p>
        </p:txBody>
      </p:sp>
      <p:sp>
        <p:nvSpPr>
          <p:cNvPr id="57356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DE254-505A-47FB-9794-5313CE5E9141}" type="datetimeFigureOut">
              <a:rPr lang="ru-RU"/>
              <a:pPr>
                <a:defRPr/>
              </a:pPr>
              <a:t>20.01.2024</a:t>
            </a:fld>
            <a:endParaRPr lang="ru-RU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3FB4A-295F-46DE-B157-0F7BA42CE4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/>
            <a:r>
              <a:rPr lang="ru-RU"/>
              <a:t>Образец текста</a:t>
            </a:r>
            <a:endParaRPr/>
          </a:p>
          <a:p>
            <a:pPr lvl="1"/>
            <a:r>
              <a:rPr lang="ru-RU"/>
              <a:t>Второй уровень</a:t>
            </a:r>
            <a:endParaRPr/>
          </a:p>
          <a:p>
            <a:pPr lvl="2"/>
            <a:r>
              <a:rPr lang="ru-RU"/>
              <a:t>Третий уровень</a:t>
            </a:r>
            <a:endParaRPr/>
          </a:p>
          <a:p>
            <a:pPr lvl="3"/>
            <a:r>
              <a:rPr lang="ru-RU"/>
              <a:t>Четвертый уровень</a:t>
            </a:r>
            <a:endParaRPr/>
          </a:p>
          <a:p>
            <a:pPr lvl="4"/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A282C-07E4-47FA-8085-EC72AFC072E4}" type="datetimeFigureOut">
              <a:rPr lang="ru-RU"/>
              <a:pPr>
                <a:defRPr/>
              </a:pPr>
              <a:t>20.01.2024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6E650-38F9-46E0-BB03-89D6BA417B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2D43E-847D-4204-81C6-C20A4742E59A}" type="datetimeFigureOut">
              <a:rPr lang="ru-RU"/>
              <a:pPr>
                <a:defRPr/>
              </a:pPr>
              <a:t>20.01.2024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A1D68-3F69-4A80-833F-93098B9AF8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 bwMode="auto"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  <a:endParaRPr/>
          </a:p>
          <a:p>
            <a:pPr lvl="1"/>
            <a:r>
              <a:rPr lang="ru-RU"/>
              <a:t>Второй уровень</a:t>
            </a:r>
            <a:endParaRPr/>
          </a:p>
          <a:p>
            <a:pPr lvl="2"/>
            <a:r>
              <a:rPr lang="ru-RU"/>
              <a:t>Третий уровень</a:t>
            </a:r>
            <a:endParaRPr/>
          </a:p>
          <a:p>
            <a:pPr lvl="3"/>
            <a:r>
              <a:rPr lang="ru-RU"/>
              <a:t>Четвертый уровень</a:t>
            </a:r>
            <a:endParaRPr/>
          </a:p>
          <a:p>
            <a:pPr lvl="4"/>
            <a:r>
              <a:rPr lang="ru-RU"/>
              <a:t>Пятый уровень</a:t>
            </a:r>
            <a:endParaRPr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 bwMode="auto"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  <a:endParaRPr/>
          </a:p>
          <a:p>
            <a:pPr lvl="1"/>
            <a:r>
              <a:rPr lang="ru-RU"/>
              <a:t>Второй уровень</a:t>
            </a:r>
            <a:endParaRPr/>
          </a:p>
          <a:p>
            <a:pPr lvl="2"/>
            <a:r>
              <a:rPr lang="ru-RU"/>
              <a:t>Третий уровень</a:t>
            </a:r>
            <a:endParaRPr/>
          </a:p>
          <a:p>
            <a:pPr lvl="3"/>
            <a:r>
              <a:rPr lang="ru-RU"/>
              <a:t>Четвертый уровень</a:t>
            </a:r>
            <a:endParaRPr/>
          </a:p>
          <a:p>
            <a:pPr lvl="4"/>
            <a:r>
              <a:rPr lang="ru-RU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23BA6-1893-49F0-BC8B-CCE37D7E9C68}" type="datetimeFigureOut">
              <a:rPr lang="ru-RU"/>
              <a:pPr>
                <a:defRPr/>
              </a:pPr>
              <a:t>20.01.2024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A93DC-A578-41C5-9897-0D7FB8E06F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 bwMode="auto"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  <a:endParaRPr/>
          </a:p>
          <a:p>
            <a:pPr lvl="1"/>
            <a:r>
              <a:rPr lang="ru-RU"/>
              <a:t>Второй уровень</a:t>
            </a:r>
            <a:endParaRPr/>
          </a:p>
          <a:p>
            <a:pPr lvl="2"/>
            <a:r>
              <a:rPr lang="ru-RU"/>
              <a:t>Третий уровень</a:t>
            </a:r>
            <a:endParaRPr/>
          </a:p>
          <a:p>
            <a:pPr lvl="3"/>
            <a:r>
              <a:rPr lang="ru-RU"/>
              <a:t>Четвертый уровень</a:t>
            </a:r>
            <a:endParaRPr/>
          </a:p>
          <a:p>
            <a:pPr lvl="4"/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 bwMode="auto"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  <a:endParaRPr/>
          </a:p>
          <a:p>
            <a:pPr lvl="1"/>
            <a:r>
              <a:rPr lang="ru-RU"/>
              <a:t>Второй уровень</a:t>
            </a:r>
            <a:endParaRPr/>
          </a:p>
          <a:p>
            <a:pPr lvl="2"/>
            <a:r>
              <a:rPr lang="ru-RU"/>
              <a:t>Третий уровень</a:t>
            </a:r>
            <a:endParaRPr/>
          </a:p>
          <a:p>
            <a:pPr lvl="3"/>
            <a:r>
              <a:rPr lang="ru-RU"/>
              <a:t>Четвертый уровень</a:t>
            </a:r>
            <a:endParaRPr/>
          </a:p>
          <a:p>
            <a:pPr lvl="4"/>
            <a:r>
              <a:rPr lang="ru-RU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BDBB3-3D61-4E00-9FDB-2ABF93EA0B48}" type="datetimeFigureOut">
              <a:rPr lang="ru-RU"/>
              <a:pPr>
                <a:defRPr/>
              </a:pPr>
              <a:t>20.01.2024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CC979-3CC1-44F3-8539-E3DE4A6C80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87912-AC66-4F33-AC8A-C8FD8AB75C50}" type="datetimeFigureOut">
              <a:rPr lang="ru-RU"/>
              <a:pPr>
                <a:defRPr/>
              </a:pPr>
              <a:t>20.01.2024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15606-830D-48C7-8C1F-F758414079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  <a:endParaRPr/>
          </a:p>
          <a:p>
            <a:pPr lvl="1"/>
            <a:r>
              <a:rPr lang="ru-RU"/>
              <a:t>Второй уровень</a:t>
            </a:r>
            <a:endParaRPr/>
          </a:p>
          <a:p>
            <a:pPr lvl="2"/>
            <a:r>
              <a:rPr lang="ru-RU"/>
              <a:t>Третий уровень</a:t>
            </a:r>
            <a:endParaRPr/>
          </a:p>
          <a:p>
            <a:pPr lvl="3"/>
            <a:r>
              <a:rPr lang="ru-RU"/>
              <a:t>Четвертый уровень</a:t>
            </a:r>
            <a:endParaRPr/>
          </a:p>
          <a:p>
            <a:pPr lvl="4"/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DD35B-DFE4-426F-91EC-6EFCFAC38C80}" type="datetimeFigureOut">
              <a:rPr lang="ru-RU"/>
              <a:pPr>
                <a:defRPr/>
              </a:pPr>
              <a:t>20.01.2024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C0D66-25E2-4211-AEE4-F53983F1BF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08E53-D890-4A5D-A024-A4AC3FF4533E}" type="datetimeFigureOut">
              <a:rPr lang="ru-RU"/>
              <a:pPr>
                <a:defRPr/>
              </a:pPr>
              <a:t>20.01.2024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CA88F-B8C7-4B78-A3AB-84A85228A4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/>
            <a:r>
              <a:rPr lang="ru-RU"/>
              <a:t>Образец текста</a:t>
            </a:r>
            <a:endParaRPr/>
          </a:p>
          <a:p>
            <a:pPr lvl="1"/>
            <a:r>
              <a:rPr lang="ru-RU"/>
              <a:t>Второй уровень</a:t>
            </a:r>
            <a:endParaRPr/>
          </a:p>
          <a:p>
            <a:pPr lvl="2"/>
            <a:r>
              <a:rPr lang="ru-RU"/>
              <a:t>Третий уровень</a:t>
            </a:r>
            <a:endParaRPr/>
          </a:p>
          <a:p>
            <a:pPr lvl="3"/>
            <a:r>
              <a:rPr lang="ru-RU"/>
              <a:t>Четвертый уровень</a:t>
            </a:r>
            <a:endParaRPr/>
          </a:p>
          <a:p>
            <a:pPr lvl="4"/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26C9C-7330-4632-B4EE-85CE4FD69256}" type="datetimeFigureOut">
              <a:rPr lang="ru-RU"/>
              <a:pPr>
                <a:defRPr/>
              </a:pPr>
              <a:t>20.01.2024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F238F-2F92-445C-B924-587165FF9B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  <a:endParaRPr/>
          </a:p>
          <a:p>
            <a:pPr lvl="1"/>
            <a:r>
              <a:rPr lang="ru-RU"/>
              <a:t>Второй уровень</a:t>
            </a:r>
            <a:endParaRPr/>
          </a:p>
          <a:p>
            <a:pPr lvl="2"/>
            <a:r>
              <a:rPr lang="ru-RU"/>
              <a:t>Третий уровень</a:t>
            </a:r>
            <a:endParaRPr/>
          </a:p>
          <a:p>
            <a:pPr lvl="3"/>
            <a:r>
              <a:rPr lang="ru-RU"/>
              <a:t>Четвертый уровень</a:t>
            </a:r>
            <a:endParaRPr/>
          </a:p>
          <a:p>
            <a:pPr lvl="4"/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FFD50-8477-4444-AB90-EB4E6D6168A4}" type="datetimeFigureOut">
              <a:rPr lang="ru-RU"/>
              <a:pPr>
                <a:defRPr/>
              </a:pPr>
              <a:t>20.01.2024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59EA5-4E28-453E-96EC-07AD8F834A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60FC4-65DD-4CDC-BB51-CB7214EB1B36}" type="datetimeFigureOut">
              <a:rPr lang="ru-RU"/>
              <a:pPr>
                <a:defRPr/>
              </a:pPr>
              <a:t>20.01.2024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0F2F5-7B36-43BD-93D7-65B3542CE2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93187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93188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2B75CFF5-2A27-4A22-A8E5-63A4F614C939}" type="datetimeFigureOut">
              <a:rPr lang="ru-RU"/>
              <a:pPr/>
              <a:t>20.01.2024</a:t>
            </a:fld>
            <a:endParaRPr lang="ru-RU"/>
          </a:p>
        </p:txBody>
      </p:sp>
      <p:sp>
        <p:nvSpPr>
          <p:cNvPr id="93192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3193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EBE4B975-E684-44F0-A802-F976FAA9DC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2D72EE-12A1-4695-8E13-5EE661A250D6}" type="datetimeFigureOut">
              <a:rPr lang="ru-RU"/>
              <a:pPr/>
              <a:t>20.01.2024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113C4E-136D-4A5D-B33F-BAEAACC513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34EA69-BCCA-47C5-959C-AE232D84F477}" type="datetimeFigureOut">
              <a:rPr lang="ru-RU"/>
              <a:pPr/>
              <a:t>20.01.2024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9016E1-C05E-451F-8D1C-F252442418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E3577F-6008-4EC2-B5E2-D36C1D011D16}" type="datetimeFigureOut">
              <a:rPr lang="ru-RU"/>
              <a:pPr/>
              <a:t>20.01.2024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D8A7BE-A958-487D-B92C-0639F32F34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88362C-4925-4EF8-A3BA-9C0D8A207875}" type="datetimeFigureOut">
              <a:rPr lang="ru-RU"/>
              <a:pPr/>
              <a:t>20.01.2024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2A75C3-1F9D-4F6E-A45D-96C1741454C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A28E75-D24C-4B58-A220-492A94162AEB}" type="datetimeFigureOut">
              <a:rPr lang="ru-RU"/>
              <a:pPr/>
              <a:t>20.01.2024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A1597-732C-48A7-B61C-BC13DB7B9A6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A9E366-BA28-42AB-A910-92BC81B492C0}" type="datetimeFigureOut">
              <a:rPr lang="ru-RU"/>
              <a:pPr/>
              <a:t>20.01.2024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DDCEA5-DFE4-424A-BBD7-E48B9F0CF4D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FEB2BD-2AEC-456D-AB27-9A248DE7A4AD}" type="datetimeFigureOut">
              <a:rPr lang="ru-RU"/>
              <a:pPr/>
              <a:t>20.01.2024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4D15CC-BE37-412D-915D-9EC22193E1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5020BD-AC3E-458F-8F0C-623C3B01B0E4}" type="datetimeFigureOut">
              <a:rPr lang="ru-RU"/>
              <a:pPr/>
              <a:t>20.01.2024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4EB25-579C-471B-86EA-21DB52CB02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4DCEDA-33BE-4F6C-A967-E076ECB607FF}" type="datetimeFigureOut">
              <a:rPr lang="ru-RU"/>
              <a:pPr/>
              <a:t>20.01.2024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16FF8B-EA5A-4886-BA1C-CD5A9AE03A1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 bwMode="auto"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  <a:endParaRPr/>
          </a:p>
          <a:p>
            <a:pPr lvl="1"/>
            <a:r>
              <a:rPr lang="ru-RU"/>
              <a:t>Второй уровень</a:t>
            </a:r>
            <a:endParaRPr/>
          </a:p>
          <a:p>
            <a:pPr lvl="2"/>
            <a:r>
              <a:rPr lang="ru-RU"/>
              <a:t>Третий уровень</a:t>
            </a:r>
            <a:endParaRPr/>
          </a:p>
          <a:p>
            <a:pPr lvl="3"/>
            <a:r>
              <a:rPr lang="ru-RU"/>
              <a:t>Четвертый уровень</a:t>
            </a:r>
            <a:endParaRPr/>
          </a:p>
          <a:p>
            <a:pPr lvl="4"/>
            <a:r>
              <a:rPr lang="ru-RU"/>
              <a:t>Пятый уровень</a:t>
            </a:r>
            <a:endParaRPr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 bwMode="auto"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  <a:endParaRPr/>
          </a:p>
          <a:p>
            <a:pPr lvl="1"/>
            <a:r>
              <a:rPr lang="ru-RU"/>
              <a:t>Второй уровень</a:t>
            </a:r>
            <a:endParaRPr/>
          </a:p>
          <a:p>
            <a:pPr lvl="2"/>
            <a:r>
              <a:rPr lang="ru-RU"/>
              <a:t>Третий уровень</a:t>
            </a:r>
            <a:endParaRPr/>
          </a:p>
          <a:p>
            <a:pPr lvl="3"/>
            <a:r>
              <a:rPr lang="ru-RU"/>
              <a:t>Четвертый уровень</a:t>
            </a:r>
            <a:endParaRPr/>
          </a:p>
          <a:p>
            <a:pPr lvl="4"/>
            <a:r>
              <a:rPr lang="ru-RU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F9393-9C02-4461-B814-109CBB79815D}" type="datetimeFigureOut">
              <a:rPr lang="ru-RU"/>
              <a:pPr>
                <a:defRPr/>
              </a:pPr>
              <a:t>20.01.2024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8B1F2-A0C8-4358-BC07-8C5E9DB660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81EF51-FFC0-4980-BB09-7F1C5F412636}" type="datetimeFigureOut">
              <a:rPr lang="ru-RU"/>
              <a:pPr/>
              <a:t>20.01.2024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C4CAD-BFA9-4A6C-AD9E-9485BE332E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 bwMode="auto"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  <a:endParaRPr/>
          </a:p>
          <a:p>
            <a:pPr lvl="1"/>
            <a:r>
              <a:rPr lang="ru-RU"/>
              <a:t>Второй уровень</a:t>
            </a:r>
            <a:endParaRPr/>
          </a:p>
          <a:p>
            <a:pPr lvl="2"/>
            <a:r>
              <a:rPr lang="ru-RU"/>
              <a:t>Третий уровень</a:t>
            </a:r>
            <a:endParaRPr/>
          </a:p>
          <a:p>
            <a:pPr lvl="3"/>
            <a:r>
              <a:rPr lang="ru-RU"/>
              <a:t>Четвертый уровень</a:t>
            </a:r>
            <a:endParaRPr/>
          </a:p>
          <a:p>
            <a:pPr lvl="4"/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 bwMode="auto"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  <a:endParaRPr/>
          </a:p>
          <a:p>
            <a:pPr lvl="1"/>
            <a:r>
              <a:rPr lang="ru-RU"/>
              <a:t>Второй уровень</a:t>
            </a:r>
            <a:endParaRPr/>
          </a:p>
          <a:p>
            <a:pPr lvl="2"/>
            <a:r>
              <a:rPr lang="ru-RU"/>
              <a:t>Третий уровень</a:t>
            </a:r>
            <a:endParaRPr/>
          </a:p>
          <a:p>
            <a:pPr lvl="3"/>
            <a:r>
              <a:rPr lang="ru-RU"/>
              <a:t>Четвертый уровень</a:t>
            </a:r>
            <a:endParaRPr/>
          </a:p>
          <a:p>
            <a:pPr lvl="4"/>
            <a:r>
              <a:rPr lang="ru-RU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1237E-3353-45C0-8B70-BDF923896653}" type="datetimeFigureOut">
              <a:rPr lang="ru-RU"/>
              <a:pPr>
                <a:defRPr/>
              </a:pPr>
              <a:t>20.01.2024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377C8-ACF8-4350-BA3A-CD05A970B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E97F1-874A-4CC0-A09D-F52FCB0479F8}" type="datetimeFigureOut">
              <a:rPr lang="ru-RU"/>
              <a:pPr>
                <a:defRPr/>
              </a:pPr>
              <a:t>20.01.2024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78425-1D31-4D82-AA87-C025D641DA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  <a:endParaRPr/>
          </a:p>
          <a:p>
            <a:pPr lvl="1"/>
            <a:r>
              <a:rPr lang="ru-RU"/>
              <a:t>Второй уровень</a:t>
            </a:r>
            <a:endParaRPr/>
          </a:p>
          <a:p>
            <a:pPr lvl="2"/>
            <a:r>
              <a:rPr lang="ru-RU"/>
              <a:t>Третий уровень</a:t>
            </a:r>
            <a:endParaRPr/>
          </a:p>
          <a:p>
            <a:pPr lvl="3"/>
            <a:r>
              <a:rPr lang="ru-RU"/>
              <a:t>Четвертый уровень</a:t>
            </a:r>
            <a:endParaRPr/>
          </a:p>
          <a:p>
            <a:pPr lvl="4"/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9699E-3168-4005-9E4E-0BB5D9BB05B2}" type="datetimeFigureOut">
              <a:rPr lang="ru-RU"/>
              <a:pPr>
                <a:defRPr/>
              </a:pPr>
              <a:t>20.01.2024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2C5C2-FB2F-45D6-AA03-C900FB5919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74B58-DFF9-4F80-B3B5-0283813D48E6}" type="datetimeFigureOut">
              <a:rPr lang="ru-RU"/>
              <a:pPr>
                <a:defRPr/>
              </a:pPr>
              <a:t>20.01.2024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2E1F7-343E-4966-8732-30B49EA967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/>
            <a:r>
              <a:rPr lang="ru-RU"/>
              <a:t>Образец текста</a:t>
            </a:r>
            <a:endParaRPr/>
          </a:p>
          <a:p>
            <a:pPr lvl="1"/>
            <a:r>
              <a:rPr lang="ru-RU"/>
              <a:t>Второй уровень</a:t>
            </a:r>
            <a:endParaRPr/>
          </a:p>
          <a:p>
            <a:pPr lvl="2"/>
            <a:r>
              <a:rPr lang="ru-RU"/>
              <a:t>Третий уровень</a:t>
            </a:r>
            <a:endParaRPr/>
          </a:p>
          <a:p>
            <a:pPr lvl="3"/>
            <a:r>
              <a:rPr lang="ru-RU"/>
              <a:t>Четвертый уровень</a:t>
            </a:r>
            <a:endParaRPr/>
          </a:p>
          <a:p>
            <a:pPr lvl="4"/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0A991-F4C3-435F-8D77-4716597ED18E}" type="datetimeFigureOut">
              <a:rPr lang="ru-RU"/>
              <a:pPr>
                <a:defRPr/>
              </a:pPr>
              <a:t>20.01.2024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867F6-498D-48EC-94ED-C2FEF60083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  <a:endParaRPr/>
          </a:p>
          <a:p>
            <a:pPr lvl="1"/>
            <a:r>
              <a:rPr lang="ru-RU"/>
              <a:t>Второй уровень</a:t>
            </a:r>
            <a:endParaRPr/>
          </a:p>
          <a:p>
            <a:pPr lvl="2"/>
            <a:r>
              <a:rPr lang="ru-RU"/>
              <a:t>Третий уровень</a:t>
            </a:r>
            <a:endParaRPr/>
          </a:p>
          <a:p>
            <a:pPr lvl="3"/>
            <a:r>
              <a:rPr lang="ru-RU"/>
              <a:t>Четвертый уровень</a:t>
            </a:r>
            <a:endParaRPr/>
          </a:p>
          <a:p>
            <a:pPr lvl="4"/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B78DC-90D0-48C0-B04B-33BC2CEF1D73}" type="datetimeFigureOut">
              <a:rPr lang="ru-RU"/>
              <a:pPr>
                <a:defRPr/>
              </a:pPr>
              <a:t>20.01.2024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46850-6A11-4497-B11E-2518355CCC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kern="0">
                <a:latin typeface="Arial"/>
                <a:cs typeface="Arial"/>
              </a:defRPr>
            </a:lvl1pPr>
          </a:lstStyle>
          <a:p>
            <a:pPr>
              <a:defRPr/>
            </a:pPr>
            <a:fld id="{200FFE53-49AC-42BA-BEA9-2408C3D8AB31}" type="datetimeFigureOut">
              <a:rPr lang="ru-RU"/>
              <a:pPr>
                <a:defRPr/>
              </a:pPr>
              <a:t>20.01.2024</a:t>
            </a:fld>
            <a:endParaRPr lang="ru-RU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kern="0">
                <a:latin typeface="Arial"/>
                <a:cs typeface="Arial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kern="0">
                <a:latin typeface="Arial"/>
                <a:cs typeface="Arial"/>
              </a:defRPr>
            </a:lvl1pPr>
          </a:lstStyle>
          <a:p>
            <a:pPr>
              <a:defRPr/>
            </a:pPr>
            <a:fld id="{6A60AC0F-95D9-405C-B0F5-4665CADDC2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/>
          <a:cs typeface="Arial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/>
          <a:cs typeface="Arial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/>
          <a:cs typeface="Arial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/>
          <a:cs typeface="Arial"/>
        </a:defRPr>
      </a:lvl5pPr>
      <a:lvl6pPr marL="457200"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Tahoma"/>
          <a:cs typeface="Arial"/>
        </a:defRPr>
      </a:lvl6pPr>
      <a:lvl7pPr marL="914400"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Tahoma"/>
          <a:cs typeface="Arial"/>
        </a:defRPr>
      </a:lvl7pPr>
      <a:lvl8pPr marL="1371600"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Tahoma"/>
          <a:cs typeface="Arial"/>
        </a:defRPr>
      </a:lvl8pPr>
      <a:lvl9pPr marL="1828800"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Tahoma"/>
          <a:cs typeface="Arial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>
        <a:spcBef>
          <a:spcPts val="0"/>
        </a:spcBef>
        <a:spcAft>
          <a:spcPts val="0"/>
        </a:spcAft>
        <a:buClr>
          <a:schemeClr val="hlink"/>
        </a:buClr>
        <a:buSzPct val="65000"/>
        <a:buFont typeface="Wingdings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>
        <a:spcBef>
          <a:spcPts val="0"/>
        </a:spcBef>
        <a:spcAft>
          <a:spcPts val="0"/>
        </a:spcAft>
        <a:buClr>
          <a:schemeClr val="hlink"/>
        </a:buClr>
        <a:buSzPct val="65000"/>
        <a:buFont typeface="Wingdings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>
        <a:spcBef>
          <a:spcPts val="0"/>
        </a:spcBef>
        <a:spcAft>
          <a:spcPts val="0"/>
        </a:spcAft>
        <a:buClr>
          <a:schemeClr val="hlink"/>
        </a:buClr>
        <a:buSzPct val="65000"/>
        <a:buFont typeface="Wingdings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>
        <a:spcBef>
          <a:spcPts val="0"/>
        </a:spcBef>
        <a:spcAft>
          <a:spcPts val="0"/>
        </a:spcAft>
        <a:buClr>
          <a:schemeClr val="hlink"/>
        </a:buClr>
        <a:buSzPct val="65000"/>
        <a:buFont typeface="Wingdings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kern="0">
              <a:latin typeface="Times New Roman"/>
              <a:cs typeface="Arial"/>
            </a:endParaRP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kern="0">
              <a:latin typeface="Times New Roman"/>
              <a:cs typeface="Arial"/>
            </a:endParaRP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000" kern="0">
                <a:latin typeface="Arial"/>
                <a:cs typeface="Arial"/>
              </a:defRPr>
            </a:lvl1pPr>
          </a:lstStyle>
          <a:p>
            <a:pPr>
              <a:defRPr/>
            </a:pPr>
            <a:fld id="{083BDDDC-2C71-4A6D-BD94-10FEA69D4EDB}" type="datetimeFigureOut">
              <a:rPr lang="ru-RU"/>
              <a:pPr>
                <a:defRPr/>
              </a:pPr>
              <a:t>20.01.2024</a:t>
            </a:fld>
            <a:endParaRPr lang="ru-RU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kern="0">
                <a:latin typeface="Arial"/>
                <a:cs typeface="Arial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kern="0">
                <a:latin typeface="Arial"/>
                <a:cs typeface="Arial"/>
              </a:defRPr>
            </a:lvl1pPr>
          </a:lstStyle>
          <a:p>
            <a:pPr>
              <a:defRPr/>
            </a:pPr>
            <a:fld id="{7CAE3658-9808-49AF-B748-9DC4F7A016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6329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extrusionOk="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latin typeface="Arial"/>
              <a:cs typeface="Arial"/>
            </a:endParaRPr>
          </a:p>
        </p:txBody>
      </p:sp>
      <p:sp>
        <p:nvSpPr>
          <p:cNvPr id="56330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 extrusionOk="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/>
          <a:cs typeface="Arial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/>
          <a:cs typeface="Arial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/>
          <a:cs typeface="Arial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/>
          <a:cs typeface="Arial"/>
        </a:defRPr>
      </a:lvl5pPr>
      <a:lvl6pPr marL="457200" algn="l">
        <a:spcBef>
          <a:spcPts val="0"/>
        </a:spcBef>
        <a:spcAft>
          <a:spcPts val="0"/>
        </a:spcAft>
        <a:defRPr sz="4000">
          <a:solidFill>
            <a:schemeClr val="tx2"/>
          </a:solidFill>
          <a:latin typeface="Arial"/>
          <a:cs typeface="Arial"/>
        </a:defRPr>
      </a:lvl6pPr>
      <a:lvl7pPr marL="914400" algn="l">
        <a:spcBef>
          <a:spcPts val="0"/>
        </a:spcBef>
        <a:spcAft>
          <a:spcPts val="0"/>
        </a:spcAft>
        <a:defRPr sz="4000">
          <a:solidFill>
            <a:schemeClr val="tx2"/>
          </a:solidFill>
          <a:latin typeface="Arial"/>
          <a:cs typeface="Arial"/>
        </a:defRPr>
      </a:lvl7pPr>
      <a:lvl8pPr marL="1371600" algn="l">
        <a:spcBef>
          <a:spcPts val="0"/>
        </a:spcBef>
        <a:spcAft>
          <a:spcPts val="0"/>
        </a:spcAft>
        <a:defRPr sz="4000">
          <a:solidFill>
            <a:schemeClr val="tx2"/>
          </a:solidFill>
          <a:latin typeface="Arial"/>
          <a:cs typeface="Arial"/>
        </a:defRPr>
      </a:lvl8pPr>
      <a:lvl9pPr marL="1828800" algn="l">
        <a:spcBef>
          <a:spcPts val="0"/>
        </a:spcBef>
        <a:spcAft>
          <a:spcPts val="0"/>
        </a:spcAft>
        <a:defRPr sz="4000">
          <a:solidFill>
            <a:schemeClr val="tx2"/>
          </a:solidFill>
          <a:latin typeface="Arial"/>
          <a:cs typeface="Arial"/>
        </a:defRPr>
      </a:lvl9pPr>
    </p:titleStyle>
    <p:bodyStyle>
      <a:lvl1pPr marL="447675" indent="-447675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  <a:cs typeface="+mn-cs"/>
        </a:defRPr>
      </a:lvl2pPr>
      <a:lvl3pPr marL="1293813" indent="-403225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81163" indent="-384175" algn="l" rtl="0" eaLnBrk="0" fontAlgn="base" hangingPunct="0">
        <a:spcBef>
          <a:spcPct val="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  <a:cs typeface="+mn-cs"/>
        </a:defRPr>
      </a:lvl4pPr>
      <a:lvl5pPr marL="2070100" indent="-38735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27300" indent="-387350" algn="l">
        <a:spcBef>
          <a:spcPts val="0"/>
        </a:spcBef>
        <a:spcAft>
          <a:spcPts val="0"/>
        </a:spcAft>
        <a:buClr>
          <a:schemeClr val="accent1"/>
        </a:buClr>
        <a:buSzPct val="70000"/>
        <a:buFont typeface="Wingdings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84500" indent="-387350" algn="l">
        <a:spcBef>
          <a:spcPts val="0"/>
        </a:spcBef>
        <a:spcAft>
          <a:spcPts val="0"/>
        </a:spcAft>
        <a:buClr>
          <a:schemeClr val="accent1"/>
        </a:buClr>
        <a:buSzPct val="70000"/>
        <a:buFont typeface="Wingdings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41700" indent="-387350" algn="l">
        <a:spcBef>
          <a:spcPts val="0"/>
        </a:spcBef>
        <a:spcAft>
          <a:spcPts val="0"/>
        </a:spcAft>
        <a:buClr>
          <a:schemeClr val="accent1"/>
        </a:buClr>
        <a:buSzPct val="70000"/>
        <a:buFont typeface="Wingdings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98900" indent="-387350" algn="l">
        <a:spcBef>
          <a:spcPts val="0"/>
        </a:spcBef>
        <a:spcAft>
          <a:spcPts val="0"/>
        </a:spcAft>
        <a:buClr>
          <a:schemeClr val="accent1"/>
        </a:buClr>
        <a:buSzPct val="70000"/>
        <a:buFont typeface="Wingdings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D69D5EF7-16C5-45BF-A4EA-47E975460C10}" type="datetimeFigureOut">
              <a:rPr lang="ru-RU"/>
              <a:pPr/>
              <a:t>20.01.2024</a:t>
            </a:fld>
            <a:endParaRPr lang="ru-RU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7340FE4E-BED2-4B49-A602-B4F0E47E1200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92167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92168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92169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906588" y="3194050"/>
            <a:ext cx="6640512" cy="1127125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36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Проект                                                                          бюджета Костино-Быстрянского  сельского поселения Морозовского района</a:t>
            </a:r>
            <a:endParaRPr lang="ru-RU" smtClean="0">
              <a:solidFill>
                <a:srgbClr val="FFFFFF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36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 2024 год и плановый период 2025 и 2026 годов</a:t>
            </a:r>
            <a:endParaRPr lang="ru-RU" smtClean="0">
              <a:solidFill>
                <a:srgbClr val="FFFFFF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3600" smtClean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323528" y="908720"/>
            <a:ext cx="8424935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ker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 scaled="1"/>
                </a:gradFill>
              </a:rPr>
              <a:t>Бюджет для граждан</a:t>
            </a:r>
            <a:endParaRPr ker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344488" y="309563"/>
            <a:ext cx="8467725" cy="557212"/>
          </a:xfrm>
          <a:solidFill>
            <a:srgbClr val="CCFFFF"/>
          </a:solidFill>
        </p:spPr>
        <p:txBody>
          <a:bodyPr anchor="t"/>
          <a:lstStyle/>
          <a:p>
            <a:pPr algn="ctr">
              <a:buClr>
                <a:srgbClr val="98985B"/>
              </a:buClr>
              <a:buSzPct val="128000"/>
              <a:buFont typeface="Georgia" pitchFamily="18" charset="0"/>
              <a:buNone/>
            </a:pPr>
            <a:r>
              <a:rPr lang="ru-RU" sz="1900" b="1">
                <a:solidFill>
                  <a:schemeClr val="tx1"/>
                </a:solidFill>
                <a:latin typeface="Times New Roman" pitchFamily="18" charset="0"/>
              </a:rPr>
              <a:t>Классификация расходов бюджета по разделам</a:t>
            </a:r>
            <a:endParaRPr lang="ru-RU"/>
          </a:p>
        </p:txBody>
      </p:sp>
      <p:pic>
        <p:nvPicPr>
          <p:cNvPr id="36866" name="Picture 7" descr="Физ-р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981075"/>
            <a:ext cx="7175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7" name="Picture 9" descr="ЖКХ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3575" y="981075"/>
            <a:ext cx="755650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8" name="Picture 12" descr="Культур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07000" y="981075"/>
            <a:ext cx="722313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9" name="Picture 14" descr="нац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79613" y="981075"/>
            <a:ext cx="6477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0" name="Picture 17" descr="Общегос-е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981075"/>
            <a:ext cx="719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1" name="Picture 19" descr="Соц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27750" y="981075"/>
            <a:ext cx="71755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2" name="Line 20"/>
          <p:cNvSpPr>
            <a:spLocks noChangeShapeType="1"/>
          </p:cNvSpPr>
          <p:nvPr/>
        </p:nvSpPr>
        <p:spPr bwMode="auto">
          <a:xfrm>
            <a:off x="1476375" y="148431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873" name="Text Box 21"/>
          <p:cNvSpPr txBox="1">
            <a:spLocks noChangeArrowheads="1"/>
          </p:cNvSpPr>
          <p:nvPr/>
        </p:nvSpPr>
        <p:spPr bwMode="auto">
          <a:xfrm>
            <a:off x="107950" y="2349500"/>
            <a:ext cx="1079500" cy="57785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 b="1">
                <a:latin typeface="Times New Roman" pitchFamily="18" charset="0"/>
              </a:rPr>
              <a:t>Общегосударственные вопросы</a:t>
            </a:r>
            <a:endParaRPr lang="ru-RU"/>
          </a:p>
        </p:txBody>
      </p:sp>
      <p:sp>
        <p:nvSpPr>
          <p:cNvPr id="36874" name="Text Box 26"/>
          <p:cNvSpPr txBox="1">
            <a:spLocks noChangeArrowheads="1"/>
          </p:cNvSpPr>
          <p:nvPr/>
        </p:nvSpPr>
        <p:spPr bwMode="auto">
          <a:xfrm>
            <a:off x="1692275" y="2349500"/>
            <a:ext cx="1298575" cy="708025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 b="1">
                <a:latin typeface="Times New Roman" pitchFamily="18" charset="0"/>
              </a:rPr>
              <a:t>Национальная безопасность и правоохранительная деятельность</a:t>
            </a:r>
            <a:endParaRPr lang="ru-RU"/>
          </a:p>
        </p:txBody>
      </p:sp>
      <p:sp>
        <p:nvSpPr>
          <p:cNvPr id="36875" name="Line 27"/>
          <p:cNvSpPr>
            <a:spLocks noChangeShapeType="1"/>
          </p:cNvSpPr>
          <p:nvPr/>
        </p:nvSpPr>
        <p:spPr bwMode="auto">
          <a:xfrm>
            <a:off x="2339975" y="1484313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876" name="Text Box 33"/>
          <p:cNvSpPr txBox="1">
            <a:spLocks noChangeArrowheads="1"/>
          </p:cNvSpPr>
          <p:nvPr/>
        </p:nvSpPr>
        <p:spPr bwMode="auto">
          <a:xfrm>
            <a:off x="2881313" y="1744663"/>
            <a:ext cx="1403350" cy="554037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 b="1">
                <a:latin typeface="Times New Roman" pitchFamily="18" charset="0"/>
              </a:rPr>
              <a:t>Жилищно-коммунальное хозяйство</a:t>
            </a:r>
            <a:endParaRPr lang="ru-RU"/>
          </a:p>
        </p:txBody>
      </p:sp>
      <p:sp>
        <p:nvSpPr>
          <p:cNvPr id="36877" name="Line 34"/>
          <p:cNvSpPr>
            <a:spLocks noChangeShapeType="1"/>
          </p:cNvSpPr>
          <p:nvPr/>
        </p:nvSpPr>
        <p:spPr bwMode="auto">
          <a:xfrm>
            <a:off x="3419475" y="147002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878" name="Line 37"/>
          <p:cNvSpPr>
            <a:spLocks noChangeShapeType="1"/>
          </p:cNvSpPr>
          <p:nvPr/>
        </p:nvSpPr>
        <p:spPr bwMode="auto">
          <a:xfrm>
            <a:off x="4068763" y="14843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879" name="Text Box 39"/>
          <p:cNvSpPr txBox="1">
            <a:spLocks noChangeArrowheads="1"/>
          </p:cNvSpPr>
          <p:nvPr/>
        </p:nvSpPr>
        <p:spPr bwMode="auto">
          <a:xfrm>
            <a:off x="4992688" y="1773238"/>
            <a:ext cx="1308100" cy="415925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>
                <a:latin typeface="Times New Roman" pitchFamily="18" charset="0"/>
              </a:rPr>
              <a:t>Культура</a:t>
            </a:r>
            <a:r>
              <a:rPr lang="ru-RU" sz="900" b="1">
                <a:latin typeface="Times New Roman" pitchFamily="18" charset="0"/>
              </a:rPr>
              <a:t>, кинематография</a:t>
            </a:r>
            <a:endParaRPr lang="ru-RU"/>
          </a:p>
        </p:txBody>
      </p:sp>
      <p:sp>
        <p:nvSpPr>
          <p:cNvPr id="36880" name="Line 40"/>
          <p:cNvSpPr>
            <a:spLocks noChangeShapeType="1"/>
          </p:cNvSpPr>
          <p:nvPr/>
        </p:nvSpPr>
        <p:spPr bwMode="auto">
          <a:xfrm>
            <a:off x="5573713" y="1470025"/>
            <a:ext cx="0" cy="274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881" name="Text Box 42"/>
          <p:cNvSpPr txBox="1">
            <a:spLocks noChangeArrowheads="1"/>
          </p:cNvSpPr>
          <p:nvPr/>
        </p:nvSpPr>
        <p:spPr bwMode="auto">
          <a:xfrm>
            <a:off x="5940425" y="2492375"/>
            <a:ext cx="1150938" cy="66833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>
                <a:latin typeface="Times New Roman" pitchFamily="18" charset="0"/>
              </a:rPr>
              <a:t>Национальная экономика</a:t>
            </a:r>
            <a:endParaRPr lang="ru-RU"/>
          </a:p>
        </p:txBody>
      </p:sp>
      <p:sp>
        <p:nvSpPr>
          <p:cNvPr id="36882" name="Text Box 43"/>
          <p:cNvSpPr txBox="1">
            <a:spLocks noChangeArrowheads="1"/>
          </p:cNvSpPr>
          <p:nvPr/>
        </p:nvSpPr>
        <p:spPr bwMode="auto">
          <a:xfrm>
            <a:off x="6877050" y="1827213"/>
            <a:ext cx="1150938" cy="554037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 b="1">
                <a:latin typeface="Times New Roman" pitchFamily="18" charset="0"/>
              </a:rPr>
              <a:t>Физическая культура и спорт</a:t>
            </a:r>
            <a:endParaRPr lang="ru-RU"/>
          </a:p>
        </p:txBody>
      </p:sp>
      <p:sp>
        <p:nvSpPr>
          <p:cNvPr id="36883" name="Line 44"/>
          <p:cNvSpPr>
            <a:spLocks noChangeShapeType="1"/>
          </p:cNvSpPr>
          <p:nvPr/>
        </p:nvSpPr>
        <p:spPr bwMode="auto">
          <a:xfrm>
            <a:off x="6486525" y="1470025"/>
            <a:ext cx="0" cy="958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884" name="Line 45"/>
          <p:cNvSpPr>
            <a:spLocks noChangeShapeType="1"/>
          </p:cNvSpPr>
          <p:nvPr/>
        </p:nvSpPr>
        <p:spPr bwMode="auto">
          <a:xfrm flipH="1">
            <a:off x="7451725" y="1484313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885" name="Rectangle 15"/>
          <p:cNvSpPr>
            <a:spLocks noChangeArrowheads="1"/>
          </p:cNvSpPr>
          <p:nvPr/>
        </p:nvSpPr>
        <p:spPr bwMode="auto">
          <a:xfrm>
            <a:off x="346075" y="3757613"/>
            <a:ext cx="8459788" cy="52228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latin typeface="Times New Roman" pitchFamily="18" charset="0"/>
              </a:rPr>
              <a:t>Каждый из разделов классификации имеет перечень подразделов, которые отражают основные направления реализации соответствующей функции</a:t>
            </a:r>
            <a:endParaRPr lang="ru-RU"/>
          </a:p>
        </p:txBody>
      </p:sp>
      <p:sp>
        <p:nvSpPr>
          <p:cNvPr id="36886" name="Rectangle 29"/>
          <p:cNvSpPr>
            <a:spLocks noChangeArrowheads="1"/>
          </p:cNvSpPr>
          <p:nvPr/>
        </p:nvSpPr>
        <p:spPr bwMode="auto">
          <a:xfrm>
            <a:off x="276225" y="4581525"/>
            <a:ext cx="4297363" cy="11557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177800" algn="l"/>
              </a:tabLst>
            </a:pPr>
            <a:r>
              <a:rPr lang="ru-RU" sz="1400" b="1">
                <a:latin typeface="Times New Roman" pitchFamily="18" charset="0"/>
              </a:rPr>
              <a:t>Например, в составе раздела «Жилищно-коммунальное хозяйство», </a:t>
            </a:r>
            <a:endParaRPr lang="ru-RU"/>
          </a:p>
          <a:p>
            <a:pPr>
              <a:tabLst>
                <a:tab pos="177800" algn="l"/>
              </a:tabLst>
            </a:pPr>
            <a:r>
              <a:rPr lang="ru-RU" sz="1400" b="1">
                <a:latin typeface="Times New Roman" pitchFamily="18" charset="0"/>
              </a:rPr>
              <a:t>в том числе, выделяются:</a:t>
            </a:r>
            <a:endParaRPr lang="ru-RU"/>
          </a:p>
          <a:p>
            <a:pPr>
              <a:tabLst>
                <a:tab pos="177800" algn="l"/>
              </a:tabLst>
            </a:pPr>
            <a:r>
              <a:rPr lang="ru-RU" sz="1400" b="1">
                <a:latin typeface="Times New Roman" pitchFamily="18" charset="0"/>
              </a:rPr>
              <a:t>коммунальное хозяйство; </a:t>
            </a:r>
            <a:endParaRPr lang="ru-RU"/>
          </a:p>
          <a:p>
            <a:pPr>
              <a:buFontTx/>
              <a:buChar char="-"/>
              <a:tabLst>
                <a:tab pos="177800" algn="l"/>
              </a:tabLst>
            </a:pPr>
            <a:r>
              <a:rPr lang="ru-RU" sz="1400" b="1">
                <a:latin typeface="Times New Roman" pitchFamily="18" charset="0"/>
              </a:rPr>
              <a:t> благоустройство</a:t>
            </a:r>
            <a:endParaRPr lang="ru-RU"/>
          </a:p>
        </p:txBody>
      </p:sp>
      <p:sp>
        <p:nvSpPr>
          <p:cNvPr id="36887" name="Rectangle 30"/>
          <p:cNvSpPr>
            <a:spLocks noChangeArrowheads="1"/>
          </p:cNvSpPr>
          <p:nvPr/>
        </p:nvSpPr>
        <p:spPr bwMode="auto">
          <a:xfrm rot="10800000" flipV="1">
            <a:off x="4946650" y="4597400"/>
            <a:ext cx="3859213" cy="1447800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400" b="1">
                <a:latin typeface="Times New Roman" pitchFamily="18" charset="0"/>
              </a:rPr>
              <a:t>Полный  перечень     разделов и подразделов классификации расходов  бюджетов  приведен в статье 21 Бюджетного кодекса     Российской      Федерации</a:t>
            </a:r>
            <a:endParaRPr lang="ru-RU"/>
          </a:p>
          <a:p>
            <a:endParaRPr lang="ru-RU" sz="1400" b="1">
              <a:latin typeface="Times New Roman" pitchFamily="18" charset="0"/>
            </a:endParaRPr>
          </a:p>
          <a:p>
            <a:r>
              <a:rPr lang="ru-RU" b="1">
                <a:latin typeface="Times New Roman" pitchFamily="18" charset="0"/>
              </a:rPr>
              <a:t>    </a:t>
            </a:r>
            <a:endParaRPr lang="ru-RU"/>
          </a:p>
        </p:txBody>
      </p:sp>
      <p:pic>
        <p:nvPicPr>
          <p:cNvPr id="36888" name="Picture 6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187450" y="981075"/>
            <a:ext cx="62706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89" name="Line 67"/>
          <p:cNvSpPr>
            <a:spLocks noChangeShapeType="1"/>
          </p:cNvSpPr>
          <p:nvPr/>
        </p:nvSpPr>
        <p:spPr bwMode="auto">
          <a:xfrm>
            <a:off x="684213" y="1484313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890" name="Text Box 68"/>
          <p:cNvSpPr txBox="1">
            <a:spLocks noChangeArrowheads="1"/>
          </p:cNvSpPr>
          <p:nvPr/>
        </p:nvSpPr>
        <p:spPr bwMode="auto">
          <a:xfrm>
            <a:off x="971550" y="1773238"/>
            <a:ext cx="1079500" cy="40005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 b="1">
                <a:latin typeface="Times New Roman" pitchFamily="18" charset="0"/>
              </a:rPr>
              <a:t>Национальная оборона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Box 4"/>
          <p:cNvSpPr txBox="1">
            <a:spLocks noChangeArrowheads="1"/>
          </p:cNvSpPr>
          <p:nvPr/>
        </p:nvSpPr>
        <p:spPr bwMode="auto">
          <a:xfrm>
            <a:off x="395288" y="115888"/>
            <a:ext cx="82804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Расходы бюджета Костино-Быстрянского сельского поселения Морозовского района, формируемые в рамках муниципальных программ Костино-Быстрянского сельского поселения, и непрограммные расходы на 2024 год</a:t>
            </a:r>
            <a:endParaRPr lang="ru-RU"/>
          </a:p>
        </p:txBody>
      </p:sp>
      <p:grpSp>
        <p:nvGrpSpPr>
          <p:cNvPr id="37890" name="Группа 8"/>
          <p:cNvGrpSpPr>
            <a:grpSpLocks/>
          </p:cNvGrpSpPr>
          <p:nvPr/>
        </p:nvGrpSpPr>
        <p:grpSpPr bwMode="auto">
          <a:xfrm>
            <a:off x="1003300" y="5254625"/>
            <a:ext cx="604838" cy="401638"/>
            <a:chOff x="-74979" y="514436"/>
            <a:chExt cx="2219809" cy="2304247"/>
          </a:xfrm>
        </p:grpSpPr>
        <p:sp>
          <p:nvSpPr>
            <p:cNvPr id="10" name="Овал 9"/>
            <p:cNvSpPr/>
            <p:nvPr/>
          </p:nvSpPr>
          <p:spPr bwMode="auto">
            <a:xfrm>
              <a:off x="-74979" y="514436"/>
              <a:ext cx="2219809" cy="2304247"/>
            </a:xfrm>
            <a:prstGeom prst="ellipse">
              <a:avLst/>
            </a:prstGeom>
            <a:solidFill>
              <a:schemeClr val="accent5">
                <a:lumMod val="60000"/>
                <a:lumOff val="40000"/>
                <a:alpha val="5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rgbClr val="00000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1" name="Овал 4"/>
            <p:cNvSpPr/>
            <p:nvPr/>
          </p:nvSpPr>
          <p:spPr bwMode="auto">
            <a:xfrm>
              <a:off x="233815" y="787667"/>
              <a:ext cx="1281778" cy="1757786"/>
            </a:xfrm>
            <a:prstGeom prst="rect">
              <a:avLst/>
            </a:prstGeom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tx1"/>
            </a:fontRef>
          </p:style>
          <p:txBody>
            <a:bodyPr lIns="0" tIns="0" rIns="0" bIns="0" spcCol="1270" anchor="ctr"/>
            <a:lstStyle/>
            <a:p>
              <a:pPr algn="ctr" defTabSz="1066800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 kern="0">
                <a:latin typeface="Times New Roman"/>
                <a:cs typeface="Times New Roman"/>
              </a:endParaRPr>
            </a:p>
          </p:txBody>
        </p:sp>
      </p:grpSp>
      <p:sp>
        <p:nvSpPr>
          <p:cNvPr id="37891" name="TextBox 11"/>
          <p:cNvSpPr txBox="1">
            <a:spLocks noChangeArrowheads="1"/>
          </p:cNvSpPr>
          <p:nvPr/>
        </p:nvSpPr>
        <p:spPr bwMode="auto">
          <a:xfrm>
            <a:off x="1687513" y="5162550"/>
            <a:ext cx="70580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- расходы бюджета, формируемые в рамках муниципальных программ Костино-Быстрянского сельского поселения</a:t>
            </a:r>
            <a:endParaRPr lang="ru-RU"/>
          </a:p>
        </p:txBody>
      </p:sp>
      <p:sp>
        <p:nvSpPr>
          <p:cNvPr id="17" name="Овал 16"/>
          <p:cNvSpPr/>
          <p:nvPr/>
        </p:nvSpPr>
        <p:spPr bwMode="auto">
          <a:xfrm>
            <a:off x="974725" y="6092825"/>
            <a:ext cx="606425" cy="403225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rgbClr val="00000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37893" name="Прямоугольник 21"/>
          <p:cNvSpPr>
            <a:spLocks noChangeArrowheads="1"/>
          </p:cNvSpPr>
          <p:nvPr/>
        </p:nvSpPr>
        <p:spPr bwMode="auto">
          <a:xfrm>
            <a:off x="1692275" y="6092825"/>
            <a:ext cx="6192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- непрограммные расходы</a:t>
            </a:r>
            <a:endParaRPr lang="ru-RU"/>
          </a:p>
        </p:txBody>
      </p:sp>
      <p:grpSp>
        <p:nvGrpSpPr>
          <p:cNvPr id="37894" name="Группа 1"/>
          <p:cNvGrpSpPr>
            <a:grpSpLocks/>
          </p:cNvGrpSpPr>
          <p:nvPr/>
        </p:nvGrpSpPr>
        <p:grpSpPr bwMode="auto">
          <a:xfrm>
            <a:off x="3132138" y="1484313"/>
            <a:ext cx="3489325" cy="3082925"/>
            <a:chOff x="1012352" y="1935696"/>
            <a:chExt cx="2343967" cy="2304248"/>
          </a:xfrm>
        </p:grpSpPr>
        <p:sp>
          <p:nvSpPr>
            <p:cNvPr id="4" name="Полилиния 3"/>
            <p:cNvSpPr/>
            <p:nvPr/>
          </p:nvSpPr>
          <p:spPr bwMode="auto">
            <a:xfrm>
              <a:off x="1012352" y="1935696"/>
              <a:ext cx="2220264" cy="2304248"/>
            </a:xfrm>
            <a:custGeom>
              <a:avLst/>
              <a:gdLst>
                <a:gd name="connsiteX0" fmla="*/ 0 w 2219809"/>
                <a:gd name="connsiteY0" fmla="*/ 1152124 h 2304247"/>
                <a:gd name="connsiteX1" fmla="*/ 1109905 w 2219809"/>
                <a:gd name="connsiteY1" fmla="*/ 0 h 2304247"/>
                <a:gd name="connsiteX2" fmla="*/ 2219810 w 2219809"/>
                <a:gd name="connsiteY2" fmla="*/ 1152124 h 2304247"/>
                <a:gd name="connsiteX3" fmla="*/ 1109905 w 2219809"/>
                <a:gd name="connsiteY3" fmla="*/ 2304248 h 2304247"/>
                <a:gd name="connsiteX4" fmla="*/ 0 w 2219809"/>
                <a:gd name="connsiteY4" fmla="*/ 1152124 h 2304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9809" h="2304247" extrusionOk="0">
                  <a:moveTo>
                    <a:pt x="0" y="1152124"/>
                  </a:moveTo>
                  <a:cubicBezTo>
                    <a:pt x="0" y="515823"/>
                    <a:pt x="496921" y="0"/>
                    <a:pt x="1109905" y="0"/>
                  </a:cubicBezTo>
                  <a:cubicBezTo>
                    <a:pt x="1722889" y="0"/>
                    <a:pt x="2219810" y="515823"/>
                    <a:pt x="2219810" y="1152124"/>
                  </a:cubicBezTo>
                  <a:cubicBezTo>
                    <a:pt x="2219810" y="1788425"/>
                    <a:pt x="1722889" y="2304248"/>
                    <a:pt x="1109905" y="2304248"/>
                  </a:cubicBezTo>
                  <a:cubicBezTo>
                    <a:pt x="496921" y="2304248"/>
                    <a:pt x="0" y="1788425"/>
                    <a:pt x="0" y="1152124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  <a:alpha val="5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rgbClr val="00000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lIns="309972" tIns="271721" rIns="629947" bIns="271720" anchor="ctr"/>
            <a:lstStyle/>
            <a:p>
              <a:pPr algn="ctr" defTabSz="1066800">
                <a:lnSpc>
                  <a:spcPct val="90000"/>
                </a:lnSpc>
              </a:pPr>
              <a:r>
                <a:rPr lang="ru-RU" sz="2400">
                  <a:latin typeface="Times New Roman" pitchFamily="18" charset="0"/>
                  <a:cs typeface="Times New Roman" pitchFamily="18" charset="0"/>
                </a:rPr>
                <a:t>18 305,6 тыс. рублей</a:t>
              </a: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16" name="Полилиния 15"/>
            <p:cNvSpPr/>
            <p:nvPr/>
          </p:nvSpPr>
          <p:spPr bwMode="auto">
            <a:xfrm>
              <a:off x="2407215" y="3334619"/>
              <a:ext cx="949104" cy="905325"/>
            </a:xfrm>
            <a:custGeom>
              <a:avLst/>
              <a:gdLst>
                <a:gd name="connsiteX0" fmla="*/ 0 w 1564890"/>
                <a:gd name="connsiteY0" fmla="*/ 699386 h 1398771"/>
                <a:gd name="connsiteX1" fmla="*/ 782445 w 1564890"/>
                <a:gd name="connsiteY1" fmla="*/ 0 h 1398771"/>
                <a:gd name="connsiteX2" fmla="*/ 1564890 w 1564890"/>
                <a:gd name="connsiteY2" fmla="*/ 699386 h 1398771"/>
                <a:gd name="connsiteX3" fmla="*/ 782445 w 1564890"/>
                <a:gd name="connsiteY3" fmla="*/ 1398772 h 1398771"/>
                <a:gd name="connsiteX4" fmla="*/ 0 w 1564890"/>
                <a:gd name="connsiteY4" fmla="*/ 699386 h 139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4890" h="1398771" extrusionOk="0">
                  <a:moveTo>
                    <a:pt x="0" y="699386"/>
                  </a:moveTo>
                  <a:cubicBezTo>
                    <a:pt x="0" y="313126"/>
                    <a:pt x="350313" y="0"/>
                    <a:pt x="782445" y="0"/>
                  </a:cubicBezTo>
                  <a:cubicBezTo>
                    <a:pt x="1214577" y="0"/>
                    <a:pt x="1564890" y="313126"/>
                    <a:pt x="1564890" y="699386"/>
                  </a:cubicBezTo>
                  <a:cubicBezTo>
                    <a:pt x="1564890" y="1085646"/>
                    <a:pt x="1214577" y="1398772"/>
                    <a:pt x="782445" y="1398772"/>
                  </a:cubicBezTo>
                  <a:cubicBezTo>
                    <a:pt x="350313" y="1398772"/>
                    <a:pt x="0" y="1085646"/>
                    <a:pt x="0" y="699386"/>
                  </a:cubicBezTo>
                  <a:close/>
                </a:path>
              </a:pathLst>
            </a:custGeom>
            <a:solidFill>
              <a:srgbClr val="00B0F0">
                <a:alpha val="50000"/>
              </a:srgb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rgbClr val="00000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lIns="444091" tIns="164946" rIns="218520" bIns="164944" anchor="ctr"/>
            <a:lstStyle/>
            <a:p>
              <a:pPr algn="ctr" defTabSz="1066800">
                <a:lnSpc>
                  <a:spcPct val="90000"/>
                </a:lnSpc>
              </a:pPr>
              <a:r>
                <a:rPr lang="ru-RU" sz="1400">
                  <a:latin typeface="Times New Roman" pitchFamily="18" charset="0"/>
                  <a:cs typeface="Times New Roman" pitchFamily="18" charset="0"/>
                </a:rPr>
                <a:t>127,1тыс. рублей</a:t>
              </a:r>
              <a:endParaRPr lang="ru-RU">
                <a:latin typeface="Arial" charset="0"/>
                <a:cs typeface="Arial" charset="0"/>
              </a:endParaRPr>
            </a:p>
          </p:txBody>
        </p:sp>
      </p:grpSp>
      <p:sp>
        <p:nvSpPr>
          <p:cNvPr id="37895" name="Text Box 16"/>
          <p:cNvSpPr txBox="1">
            <a:spLocks noChangeArrowheads="1"/>
          </p:cNvSpPr>
          <p:nvPr/>
        </p:nvSpPr>
        <p:spPr bwMode="auto">
          <a:xfrm>
            <a:off x="250825" y="1773238"/>
            <a:ext cx="30257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Общая сумма расходов – 18 432,7. рублей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755650" y="4292600"/>
            <a:ext cx="1976438" cy="10810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3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культуры Костино-Быстрянского сельского поселения </a:t>
            </a:r>
            <a:endParaRPr lang="ru-RU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 sz="1400">
                <a:solidFill>
                  <a:schemeClr val="tx1"/>
                </a:solidFill>
                <a:latin typeface="Arial" charset="0"/>
                <a:cs typeface="Arial" charset="0"/>
              </a:rPr>
              <a:t>6 687,7 тыс. рублей</a:t>
            </a: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4356100" y="4292600"/>
            <a:ext cx="4084638" cy="11334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3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 муниципальными  финансами Костино-Быстрянского сельского поселения</a:t>
            </a:r>
          </a:p>
          <a:p>
            <a:pPr algn="ctr"/>
            <a:r>
              <a:rPr lang="ru-RU" sz="140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8 805,8</a:t>
            </a:r>
            <a:r>
              <a:rPr lang="ru-RU" sz="140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тыс. рублей</a:t>
            </a:r>
            <a:endParaRPr lang="ru-RU" sz="1400">
              <a:solidFill>
                <a:srgbClr val="FFFFFF"/>
              </a:solidFill>
              <a:latin typeface="Arial Unicode MS" pitchFamily="34" charset="-128"/>
              <a:cs typeface="Arial" charset="0"/>
            </a:endParaRPr>
          </a:p>
        </p:txBody>
      </p:sp>
      <p:sp>
        <p:nvSpPr>
          <p:cNvPr id="3" name="Rounded Rectangle 6"/>
          <p:cNvSpPr/>
          <p:nvPr/>
        </p:nvSpPr>
        <p:spPr bwMode="auto">
          <a:xfrm>
            <a:off x="323850" y="1773238"/>
            <a:ext cx="8215313" cy="158432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000">
                <a:solidFill>
                  <a:srgbClr val="000000"/>
                </a:solidFill>
                <a:latin typeface="Arial" charset="0"/>
                <a:cs typeface="Arial" charset="0"/>
              </a:rPr>
              <a:t>сельского поселения</a:t>
            </a:r>
            <a:endParaRPr lang="ru-RU">
              <a:solidFill>
                <a:srgbClr val="292929"/>
              </a:solidFill>
              <a:latin typeface="Arial" charset="0"/>
              <a:cs typeface="Arial" charset="0"/>
            </a:endParaRPr>
          </a:p>
        </p:txBody>
      </p:sp>
      <p:sp>
        <p:nvSpPr>
          <p:cNvPr id="38916" name="Rectangle 11"/>
          <p:cNvSpPr>
            <a:spLocks noChangeArrowheads="1"/>
          </p:cNvSpPr>
          <p:nvPr/>
        </p:nvSpPr>
        <p:spPr bwMode="auto">
          <a:xfrm>
            <a:off x="971550" y="1773238"/>
            <a:ext cx="6553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0000"/>
                </a:solidFill>
              </a:rPr>
              <a:t>Муниципальные программы Костино-Быстрянского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87338" y="620713"/>
            <a:ext cx="8856662" cy="5761037"/>
          </a:xfrm>
        </p:spPr>
        <p:txBody>
          <a:bodyPr/>
          <a:lstStyle/>
          <a:p>
            <a:pPr marL="0" indent="0" algn="just" eaLnBrk="1" hangingPunct="1">
              <a:buFont typeface="Wingdings" pitchFamily="2" charset="2"/>
              <a:buNone/>
            </a:pPr>
            <a:r>
              <a:rPr lang="ru-RU" sz="2900" smtClean="0">
                <a:solidFill>
                  <a:schemeClr val="tx2"/>
                </a:solidFill>
                <a:latin typeface="Times New Roman" pitchFamily="18" charset="0"/>
              </a:rPr>
              <a:t>С проектом решения Собрания депутатов Костино-Быстрянского сельского поселения «О бюджете Костино-Быстрянского сельского поселения Морозовского района на 2024 год и плановый период 2025 и 2026 годов»  можно ознакомиться на сайте Костино-Быстрянского сельского поселения  </a:t>
            </a:r>
            <a:r>
              <a:rPr lang="en-US" sz="2900" smtClean="0">
                <a:solidFill>
                  <a:schemeClr val="tx2"/>
                </a:solidFill>
                <a:latin typeface="Times New Roman" pitchFamily="18" charset="0"/>
              </a:rPr>
              <a:t>http://www. </a:t>
            </a:r>
            <a:r>
              <a:rPr lang="en-US" smtClean="0"/>
              <a:t>http://k-bystrsp.ru/</a:t>
            </a:r>
            <a:r>
              <a:rPr lang="en-US" sz="290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ru-RU" sz="2900" smtClean="0">
                <a:solidFill>
                  <a:schemeClr val="tx2"/>
                </a:solidFill>
                <a:latin typeface="Times New Roman" pitchFamily="18" charset="0"/>
              </a:rPr>
              <a:t>в разделе «Бюджет для граждан», а также в библиотеке Костино-Быстрянского сельского поселения</a:t>
            </a:r>
            <a:endParaRPr lang="ru-RU" smtClean="0"/>
          </a:p>
          <a:p>
            <a:pPr marL="0" indent="0" algn="just" eaLnBrk="1" hangingPunct="1">
              <a:buFont typeface="Wingdings" pitchFamily="2" charset="2"/>
              <a:buNone/>
            </a:pPr>
            <a:endParaRPr lang="ru-RU" sz="2200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i="1" u="sng" smtClean="0"/>
              <a:t>Информация для контактов</a:t>
            </a:r>
          </a:p>
        </p:txBody>
      </p:sp>
      <p:sp>
        <p:nvSpPr>
          <p:cNvPr id="40962" name="Text Box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</a:pPr>
            <a:endParaRPr lang="ru-RU" sz="1800" b="1" i="1" u="sng" smtClean="0"/>
          </a:p>
          <a:p>
            <a:pPr indent="200025" eaLnBrk="1" hangingPunct="1">
              <a:lnSpc>
                <a:spcPct val="80000"/>
              </a:lnSpc>
            </a:pPr>
            <a:endParaRPr lang="ru-RU" sz="2000" b="1" i="1" smtClean="0"/>
          </a:p>
          <a:p>
            <a:pPr indent="200025" eaLnBrk="1" hangingPunct="1">
              <a:lnSpc>
                <a:spcPct val="80000"/>
              </a:lnSpc>
            </a:pPr>
            <a:r>
              <a:rPr lang="ru-RU" sz="2000" b="1" i="1" smtClean="0"/>
              <a:t>Администрация Костино-Быстрянского сельского  поселения</a:t>
            </a:r>
            <a:endParaRPr lang="ru-RU" smtClean="0"/>
          </a:p>
          <a:p>
            <a:pPr indent="200025" eaLnBrk="1" hangingPunct="1">
              <a:lnSpc>
                <a:spcPct val="80000"/>
              </a:lnSpc>
            </a:pPr>
            <a:r>
              <a:rPr lang="ru-RU" sz="2000" b="1" i="1" smtClean="0"/>
              <a:t>Адрес: ул. Котельникова, 74 х.Костино-Быстрянский</a:t>
            </a:r>
            <a:endParaRPr lang="ru-RU" smtClean="0"/>
          </a:p>
          <a:p>
            <a:pPr indent="200025" eaLnBrk="1" hangingPunct="1">
              <a:lnSpc>
                <a:spcPct val="80000"/>
              </a:lnSpc>
            </a:pPr>
            <a:r>
              <a:rPr lang="ru-RU" sz="2000" b="1" i="1" smtClean="0"/>
              <a:t>Морозовский  район, Ростовская  обл., 347203</a:t>
            </a:r>
            <a:endParaRPr lang="ru-RU" smtClean="0"/>
          </a:p>
          <a:p>
            <a:pPr indent="200025" eaLnBrk="1" hangingPunct="1">
              <a:lnSpc>
                <a:spcPct val="80000"/>
              </a:lnSpc>
            </a:pPr>
            <a:r>
              <a:rPr lang="ru-RU" sz="2000" b="1" i="1" smtClean="0"/>
              <a:t>тел. /факс (886384) 3-47-49</a:t>
            </a:r>
            <a:endParaRPr lang="ru-RU" smtClean="0"/>
          </a:p>
          <a:p>
            <a:pPr indent="200025" eaLnBrk="1" hangingPunct="1">
              <a:lnSpc>
                <a:spcPct val="80000"/>
              </a:lnSpc>
            </a:pPr>
            <a:r>
              <a:rPr lang="en-US" sz="2000" b="1" i="1" smtClean="0"/>
              <a:t>e-mail:sp2</a:t>
            </a:r>
            <a:r>
              <a:rPr lang="ru-RU" sz="2000" b="1" i="1" smtClean="0"/>
              <a:t>4254@</a:t>
            </a:r>
            <a:r>
              <a:rPr lang="en-US" sz="2000" b="1" i="1" smtClean="0"/>
              <a:t>donpac</a:t>
            </a:r>
            <a:r>
              <a:rPr lang="ru-RU" sz="2000" b="1" i="1" smtClean="0"/>
              <a:t>. ru</a:t>
            </a:r>
            <a:endParaRPr lang="ru-RU" smtClean="0"/>
          </a:p>
          <a:p>
            <a:pPr indent="200025" eaLnBrk="1" hangingPunct="1">
              <a:lnSpc>
                <a:spcPct val="80000"/>
              </a:lnSpc>
            </a:pPr>
            <a:r>
              <a:rPr lang="ru-RU" sz="2000" b="1" i="1" smtClean="0"/>
              <a:t>График работы :</a:t>
            </a:r>
            <a:endParaRPr lang="ru-RU" smtClean="0"/>
          </a:p>
          <a:p>
            <a:pPr indent="200025" eaLnBrk="1" hangingPunct="1">
              <a:lnSpc>
                <a:spcPct val="80000"/>
              </a:lnSpc>
            </a:pPr>
            <a:r>
              <a:rPr lang="ru-RU" sz="2000" b="1" i="1" smtClean="0"/>
              <a:t>с 8:00 до 16:00 перерыв с 12:00 до 13:00</a:t>
            </a:r>
            <a:endParaRPr lang="ru-RU" smtClean="0"/>
          </a:p>
          <a:p>
            <a:pPr indent="200025" eaLnBrk="1" hangingPunct="1">
              <a:lnSpc>
                <a:spcPct val="80000"/>
              </a:lnSpc>
            </a:pPr>
            <a:r>
              <a:rPr lang="ru-RU" sz="2000" b="1" i="1" smtClean="0"/>
              <a:t>Выходной суббота, воскресенье</a:t>
            </a:r>
            <a:endParaRPr lang="ru-RU" smtClean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 idx="4294967295"/>
          </p:nvPr>
        </p:nvSpPr>
        <p:spPr>
          <a:xfrm>
            <a:off x="500063" y="333375"/>
            <a:ext cx="8215312" cy="1079500"/>
          </a:xfrm>
        </p:spPr>
        <p:txBody>
          <a:bodyPr anchor="t"/>
          <a:lstStyle/>
          <a:p>
            <a:endParaRPr lang="ru-RU" sz="1900"/>
          </a:p>
        </p:txBody>
      </p:sp>
      <p:sp>
        <p:nvSpPr>
          <p:cNvPr id="11" name="Text Placeholder 10"/>
          <p:cNvSpPr>
            <a:spLocks noGrp="1"/>
          </p:cNvSpPr>
          <p:nvPr>
            <p:ph type="body" idx="4294967295"/>
          </p:nvPr>
        </p:nvSpPr>
        <p:spPr>
          <a:xfrm>
            <a:off x="941388" y="2406650"/>
            <a:ext cx="2133600" cy="812800"/>
          </a:xfrm>
          <a:prstGeom prst="roundRect">
            <a:avLst>
              <a:gd name="adj" fmla="val 16667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indent="0" algn="ctr">
              <a:buFont typeface="Wingdings" pitchFamily="2" charset="2"/>
              <a:buNone/>
            </a:pPr>
            <a:r>
              <a:rPr lang="ru-RU" sz="4400" b="1">
                <a:solidFill>
                  <a:schemeClr val="tx1"/>
                </a:solidFill>
                <a:latin typeface="Arial" charset="0"/>
                <a:cs typeface="Arial" charset="0"/>
              </a:rPr>
              <a:t>1</a:t>
            </a:r>
            <a:endParaRPr lang="ru-RU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7651" name="Content Placeholder 3"/>
          <p:cNvSpPr>
            <a:spLocks noGrp="1"/>
          </p:cNvSpPr>
          <p:nvPr>
            <p:ph sz="half" idx="4294967295"/>
          </p:nvPr>
        </p:nvSpPr>
        <p:spPr>
          <a:xfrm>
            <a:off x="500063" y="3214688"/>
            <a:ext cx="8215312" cy="3429000"/>
          </a:xfrm>
        </p:spPr>
        <p:txBody>
          <a:bodyPr/>
          <a:lstStyle/>
          <a:p>
            <a:endParaRPr lang="ru-RU" sz="230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4294967295"/>
          </p:nvPr>
        </p:nvSpPr>
        <p:spPr>
          <a:xfrm>
            <a:off x="6084888" y="3214688"/>
            <a:ext cx="2630487" cy="3382962"/>
          </a:xfrm>
          <a:prstGeom prst="roundRect">
            <a:avLst>
              <a:gd name="adj" fmla="val 16667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1800" b="1">
                <a:solidFill>
                  <a:srgbClr val="FFFFFF"/>
                </a:solidFill>
                <a:latin typeface="Arial" charset="0"/>
                <a:cs typeface="Arial" charset="0"/>
              </a:rPr>
              <a:t>Основные</a:t>
            </a:r>
            <a:endParaRPr lang="ru-RU" sz="320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1800" b="1">
                <a:solidFill>
                  <a:srgbClr val="FFFFFF"/>
                </a:solidFill>
                <a:latin typeface="Arial" charset="0"/>
                <a:cs typeface="Arial" charset="0"/>
              </a:rPr>
              <a:t>направления</a:t>
            </a:r>
            <a:endParaRPr lang="ru-RU" sz="320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1800" b="1">
                <a:solidFill>
                  <a:srgbClr val="FFFFFF"/>
                </a:solidFill>
                <a:latin typeface="Arial" charset="0"/>
                <a:cs typeface="Arial" charset="0"/>
              </a:rPr>
              <a:t>бюджетной и</a:t>
            </a:r>
            <a:endParaRPr lang="ru-RU" sz="320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1800" b="1">
                <a:solidFill>
                  <a:srgbClr val="FFFFFF"/>
                </a:solidFill>
                <a:latin typeface="Arial" charset="0"/>
                <a:cs typeface="Arial" charset="0"/>
              </a:rPr>
              <a:t>налоговой</a:t>
            </a:r>
            <a:endParaRPr lang="ru-RU" sz="320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1800" b="1">
                <a:solidFill>
                  <a:srgbClr val="FFFFFF"/>
                </a:solidFill>
                <a:latin typeface="Arial" charset="0"/>
                <a:cs typeface="Arial" charset="0"/>
              </a:rPr>
              <a:t>политики  Костино-Быстрянского сельского поселения</a:t>
            </a:r>
            <a:endParaRPr lang="ru-RU" sz="320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00063" y="404813"/>
            <a:ext cx="8215312" cy="12954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000">
                <a:solidFill>
                  <a:srgbClr val="000000"/>
                </a:solidFill>
                <a:latin typeface="Arial" charset="0"/>
                <a:cs typeface="Arial" charset="0"/>
              </a:rPr>
              <a:t>Основа формирования проекта бюджета Костино-Быстрянского сельского поселения Морозовского района:</a:t>
            </a:r>
            <a:endParaRPr lang="ru-RU">
              <a:solidFill>
                <a:srgbClr val="292929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3492500" y="2327275"/>
            <a:ext cx="2159000" cy="857250"/>
          </a:xfrm>
          <a:prstGeom prst="roundRect">
            <a:avLst>
              <a:gd name="adj" fmla="val 16667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kern="0">
                <a:solidFill>
                  <a:schemeClr val="tx1"/>
                </a:solidFill>
              </a:rPr>
              <a:t>2</a:t>
            </a:r>
            <a:endParaRPr kern="0"/>
          </a:p>
        </p:txBody>
      </p:sp>
      <p:sp>
        <p:nvSpPr>
          <p:cNvPr id="9" name="Rounded Rectangle 8"/>
          <p:cNvSpPr/>
          <p:nvPr/>
        </p:nvSpPr>
        <p:spPr bwMode="auto">
          <a:xfrm>
            <a:off x="3232150" y="3227388"/>
            <a:ext cx="2605088" cy="3346450"/>
          </a:xfrm>
          <a:prstGeom prst="roundRect">
            <a:avLst>
              <a:gd name="adj" fmla="val 16667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b="1">
                <a:solidFill>
                  <a:srgbClr val="FFFFFF"/>
                </a:solidFill>
                <a:latin typeface="Arial" charset="0"/>
                <a:cs typeface="Arial" charset="0"/>
              </a:rPr>
              <a:t>Прогноз социально-экономического развития Костино-Быстрянского сельского поселения</a:t>
            </a:r>
            <a:endParaRPr lang="ru-RU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571500" y="3214688"/>
            <a:ext cx="1928813" cy="2643187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400" b="1">
                <a:solidFill>
                  <a:srgbClr val="292929"/>
                </a:solidFill>
                <a:latin typeface="Arial" charset="0"/>
                <a:cs typeface="Arial" charset="0"/>
              </a:rPr>
              <a:t>Бюджетном послании президента Российской федерации</a:t>
            </a:r>
            <a:endParaRPr lang="ru-RU">
              <a:solidFill>
                <a:srgbClr val="292929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6288088" y="2309813"/>
            <a:ext cx="2143125" cy="857250"/>
          </a:xfrm>
          <a:prstGeom prst="roundRect">
            <a:avLst>
              <a:gd name="adj" fmla="val 16667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kern="0">
                <a:solidFill>
                  <a:schemeClr val="tx1"/>
                </a:solidFill>
              </a:rPr>
              <a:t>3</a:t>
            </a:r>
            <a:endParaRPr kern="0"/>
          </a:p>
        </p:txBody>
      </p:sp>
      <p:sp>
        <p:nvSpPr>
          <p:cNvPr id="17" name="Rounded Rectangle 16"/>
          <p:cNvSpPr/>
          <p:nvPr/>
        </p:nvSpPr>
        <p:spPr bwMode="auto">
          <a:xfrm>
            <a:off x="500063" y="3249613"/>
            <a:ext cx="2703512" cy="3348037"/>
          </a:xfrm>
          <a:prstGeom prst="roundRect">
            <a:avLst>
              <a:gd name="adj" fmla="val 16667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b="1">
                <a:solidFill>
                  <a:srgbClr val="FFFFFF"/>
                </a:solidFill>
                <a:latin typeface="Arial" charset="0"/>
                <a:cs typeface="Arial" charset="0"/>
              </a:rPr>
              <a:t>Муниципальные программы Костино-Быстрянского</a:t>
            </a:r>
            <a:endParaRPr lang="ru-RU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 sz="1400" b="1">
                <a:solidFill>
                  <a:srgbClr val="FFFFFF"/>
                </a:solidFill>
                <a:latin typeface="Arial" charset="0"/>
                <a:cs typeface="Arial" charset="0"/>
              </a:rPr>
              <a:t> сельского поселения</a:t>
            </a:r>
            <a:endParaRPr lang="ru-RU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AutoShape 81" descr="Крупная сетка"/>
          <p:cNvSpPr>
            <a:spLocks noChangeArrowheads="1"/>
          </p:cNvSpPr>
          <p:nvPr/>
        </p:nvSpPr>
        <p:spPr bwMode="auto">
          <a:xfrm>
            <a:off x="179388" y="3068638"/>
            <a:ext cx="3128962" cy="1655762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900"/>
          </a:p>
        </p:txBody>
      </p:sp>
      <p:pic>
        <p:nvPicPr>
          <p:cNvPr id="28674" name="Рисунок 15"/>
          <p:cNvPicPr>
            <a:picLocks noChangeAspect="1" noChangeArrowheads="1"/>
          </p:cNvPicPr>
          <p:nvPr/>
        </p:nvPicPr>
        <p:blipFill>
          <a:blip r:embed="rId3"/>
          <a:srcRect t="24059" b="17293"/>
          <a:stretch>
            <a:fillRect/>
          </a:stretch>
        </p:blipFill>
        <p:spPr bwMode="auto">
          <a:xfrm>
            <a:off x="1403350" y="908050"/>
            <a:ext cx="16494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Рисунок 14"/>
          <p:cNvPicPr>
            <a:picLocks noChangeAspect="1" noChangeArrowheads="1"/>
          </p:cNvPicPr>
          <p:nvPr/>
        </p:nvPicPr>
        <p:blipFill>
          <a:blip r:embed="rId4"/>
          <a:srcRect t="25940" b="17459"/>
          <a:stretch>
            <a:fillRect/>
          </a:stretch>
        </p:blipFill>
        <p:spPr bwMode="auto">
          <a:xfrm>
            <a:off x="5867400" y="981075"/>
            <a:ext cx="1504950" cy="1871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</p:pic>
      <p:sp>
        <p:nvSpPr>
          <p:cNvPr id="28676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07950" y="260350"/>
            <a:ext cx="8856663" cy="6264275"/>
          </a:xfrm>
        </p:spPr>
        <p:txBody>
          <a:bodyPr/>
          <a:lstStyle/>
          <a:p>
            <a:pPr>
              <a:buFontTx/>
              <a:buNone/>
            </a:pPr>
            <a:endParaRPr lang="ru-RU" sz="2400">
              <a:solidFill>
                <a:srgbClr val="0033CC"/>
              </a:solidFill>
              <a:latin typeface="Times New Roman" pitchFamily="18" charset="0"/>
            </a:endParaRPr>
          </a:p>
          <a:p>
            <a:pPr>
              <a:buFontTx/>
              <a:buNone/>
            </a:pPr>
            <a:endParaRPr lang="ru-RU" sz="2400">
              <a:solidFill>
                <a:srgbClr val="0033CC"/>
              </a:solidFill>
              <a:latin typeface="Times New Roman" pitchFamily="18" charset="0"/>
            </a:endParaRPr>
          </a:p>
          <a:p>
            <a:pPr>
              <a:buFontTx/>
              <a:buNone/>
            </a:pPr>
            <a:endParaRPr lang="ru-RU" sz="2400">
              <a:solidFill>
                <a:srgbClr val="0033CC"/>
              </a:solidFill>
              <a:latin typeface="Times New Roman" pitchFamily="18" charset="0"/>
            </a:endParaRPr>
          </a:p>
          <a:p>
            <a:pPr>
              <a:buFontTx/>
              <a:buNone/>
            </a:pPr>
            <a:endParaRPr lang="ru-RU" sz="240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1042988" y="1052513"/>
            <a:ext cx="1730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5867400" y="2708275"/>
            <a:ext cx="938213" cy="2841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>
                <a:latin typeface="Times New Roman" pitchFamily="18" charset="0"/>
              </a:rPr>
              <a:t>ДОХОДЫ</a:t>
            </a:r>
            <a:endParaRPr lang="ru-RU"/>
          </a:p>
        </p:txBody>
      </p:sp>
      <p:pic>
        <p:nvPicPr>
          <p:cNvPr id="28679" name="Рисунок 15"/>
          <p:cNvPicPr>
            <a:picLocks noChangeAspect="1" noChangeArrowheads="1"/>
          </p:cNvPicPr>
          <p:nvPr/>
        </p:nvPicPr>
        <p:blipFill>
          <a:blip r:embed="rId3"/>
          <a:srcRect t="24059" b="17293"/>
          <a:stretch>
            <a:fillRect/>
          </a:stretch>
        </p:blipFill>
        <p:spPr bwMode="auto">
          <a:xfrm>
            <a:off x="7380288" y="1773238"/>
            <a:ext cx="9017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0" name="Text Box 52"/>
          <p:cNvSpPr txBox="1">
            <a:spLocks noChangeArrowheads="1"/>
          </p:cNvSpPr>
          <p:nvPr/>
        </p:nvSpPr>
        <p:spPr bwMode="auto">
          <a:xfrm>
            <a:off x="7380288" y="2708275"/>
            <a:ext cx="1009650" cy="2841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>
                <a:latin typeface="Times New Roman" pitchFamily="18" charset="0"/>
              </a:rPr>
              <a:t>РАСХОДЫ</a:t>
            </a:r>
            <a:endParaRPr lang="ru-RU"/>
          </a:p>
        </p:txBody>
      </p:sp>
      <p:pic>
        <p:nvPicPr>
          <p:cNvPr id="28681" name="Рисунок 14"/>
          <p:cNvPicPr>
            <a:picLocks noChangeAspect="1" noChangeArrowheads="1"/>
          </p:cNvPicPr>
          <p:nvPr/>
        </p:nvPicPr>
        <p:blipFill>
          <a:blip r:embed="rId4"/>
          <a:srcRect t="25940" b="17459"/>
          <a:stretch>
            <a:fillRect/>
          </a:stretch>
        </p:blipFill>
        <p:spPr bwMode="auto">
          <a:xfrm>
            <a:off x="468313" y="1700213"/>
            <a:ext cx="965200" cy="100806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</p:pic>
      <p:sp>
        <p:nvSpPr>
          <p:cNvPr id="28682" name="Text Box 60"/>
          <p:cNvSpPr txBox="1">
            <a:spLocks noChangeArrowheads="1"/>
          </p:cNvSpPr>
          <p:nvPr/>
        </p:nvSpPr>
        <p:spPr bwMode="auto">
          <a:xfrm>
            <a:off x="395288" y="2565400"/>
            <a:ext cx="936625" cy="2841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>
                <a:latin typeface="Times New Roman" pitchFamily="18" charset="0"/>
              </a:rPr>
              <a:t>ДОХОДЫ</a:t>
            </a:r>
            <a:endParaRPr lang="ru-RU"/>
          </a:p>
        </p:txBody>
      </p:sp>
      <p:sp>
        <p:nvSpPr>
          <p:cNvPr id="28683" name="Text Box 62"/>
          <p:cNvSpPr txBox="1">
            <a:spLocks noChangeArrowheads="1"/>
          </p:cNvSpPr>
          <p:nvPr/>
        </p:nvSpPr>
        <p:spPr bwMode="auto">
          <a:xfrm>
            <a:off x="1763713" y="2565400"/>
            <a:ext cx="1009650" cy="2841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>
                <a:latin typeface="Times New Roman" pitchFamily="18" charset="0"/>
              </a:rPr>
              <a:t>РАСХОДЫ</a:t>
            </a:r>
            <a:endParaRPr lang="ru-RU"/>
          </a:p>
        </p:txBody>
      </p:sp>
      <p:sp>
        <p:nvSpPr>
          <p:cNvPr id="28684" name="AutoShape 77" descr="Крупная сетка"/>
          <p:cNvSpPr>
            <a:spLocks noChangeArrowheads="1"/>
          </p:cNvSpPr>
          <p:nvPr/>
        </p:nvSpPr>
        <p:spPr bwMode="auto">
          <a:xfrm>
            <a:off x="971550" y="115888"/>
            <a:ext cx="6985000" cy="576262"/>
          </a:xfrm>
          <a:prstGeom prst="bevel">
            <a:avLst>
              <a:gd name="adj" fmla="val 125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900"/>
          </a:p>
        </p:txBody>
      </p:sp>
      <p:sp>
        <p:nvSpPr>
          <p:cNvPr id="21518" name="Text Box 78"/>
          <p:cNvSpPr txBox="1">
            <a:spLocks noChangeArrowheads="1"/>
          </p:cNvSpPr>
          <p:nvPr/>
        </p:nvSpPr>
        <p:spPr bwMode="auto">
          <a:xfrm>
            <a:off x="1187450" y="188913"/>
            <a:ext cx="6624638" cy="396875"/>
          </a:xfrm>
          <a:prstGeom prst="rect">
            <a:avLst/>
          </a:prstGeom>
          <a:ln>
            <a:noFill/>
          </a:ln>
        </p:spPr>
        <p:style>
          <a:lnRef idx="0">
            <a:srgbClr val="000000"/>
          </a:lnRef>
          <a:fillRef idx="1002">
            <a:schemeClr val="lt1"/>
          </a:fillRef>
          <a:effectRef idx="0">
            <a:srgbClr val="000000"/>
          </a:effectRef>
          <a:fontRef idx="major"/>
        </p:style>
        <p:txBody>
          <a:bodyPr>
            <a:spAutoFit/>
          </a:bodyPr>
          <a:lstStyle/>
          <a:p>
            <a:r>
              <a:rPr lang="ru-RU" sz="2000" b="1">
                <a:latin typeface="Times New Roman" pitchFamily="18" charset="0"/>
                <a:cs typeface="Arial" charset="0"/>
              </a:rPr>
              <a:t>ДОХОДЫ – РАСХОДЫ = ДЕФИЦИТ (ПРОФИЦИТ)</a:t>
            </a: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21519" name="Text Box 80"/>
          <p:cNvSpPr txBox="1">
            <a:spLocks noChangeArrowheads="1"/>
          </p:cNvSpPr>
          <p:nvPr/>
        </p:nvSpPr>
        <p:spPr bwMode="auto">
          <a:xfrm>
            <a:off x="179388" y="3068639"/>
            <a:ext cx="3240484" cy="1923604"/>
          </a:xfrm>
          <a:prstGeom prst="rect">
            <a:avLst/>
          </a:prstGeom>
          <a:ln>
            <a:noFill/>
          </a:ln>
        </p:spPr>
        <p:style>
          <a:lnRef idx="0">
            <a:srgbClr val="000000"/>
          </a:lnRef>
          <a:fillRef idx="1002">
            <a:schemeClr val="lt1"/>
          </a:fillRef>
          <a:effectRef idx="0">
            <a:srgbClr val="000000"/>
          </a:effectRef>
          <a:fontRef idx="major"/>
        </p:style>
        <p:txBody>
          <a:bodyPr>
            <a:spAutoFit/>
          </a:bodyPr>
          <a:lstStyle/>
          <a:p>
            <a:pPr algn="ctr"/>
            <a:r>
              <a:rPr lang="ru-RU" sz="1400" b="1">
                <a:latin typeface="Times New Roman" pitchFamily="18" charset="0"/>
                <a:cs typeface="Arial" charset="0"/>
              </a:rPr>
              <a:t>ДЕФИЦИТ </a:t>
            </a:r>
            <a:endParaRPr lang="ru-RU">
              <a:latin typeface="Arial" charset="0"/>
              <a:cs typeface="Arial" charset="0"/>
            </a:endParaRPr>
          </a:p>
          <a:p>
            <a:pPr algn="ctr"/>
            <a:r>
              <a:rPr lang="ru-RU" sz="1400" b="1">
                <a:latin typeface="Times New Roman" pitchFamily="18" charset="0"/>
                <a:cs typeface="Arial" charset="0"/>
              </a:rPr>
              <a:t>(расходы больше доходов)</a:t>
            </a:r>
            <a:endParaRPr lang="ru-RU">
              <a:latin typeface="Arial" charset="0"/>
              <a:cs typeface="Arial" charset="0"/>
            </a:endParaRPr>
          </a:p>
          <a:p>
            <a:pPr algn="just"/>
            <a:r>
              <a:rPr lang="ru-RU" sz="1300">
                <a:latin typeface="Times New Roman" pitchFamily="18" charset="0"/>
                <a:cs typeface="Arial" charset="0"/>
              </a:rPr>
              <a:t>При превышении расходов над доходами  принимается решение об источниках покрытия дефицита (например, использовать имеющиеся накопления, остатки, взять в долг).</a:t>
            </a:r>
            <a:endParaRPr lang="ru-RU">
              <a:latin typeface="Arial" charset="0"/>
              <a:cs typeface="Arial" charset="0"/>
            </a:endParaRPr>
          </a:p>
          <a:p>
            <a:pPr algn="ctr"/>
            <a:endParaRPr lang="ru-RU" sz="1300">
              <a:latin typeface="Times New Roman" pitchFamily="18" charset="0"/>
              <a:cs typeface="Arial" charset="0"/>
            </a:endParaRPr>
          </a:p>
        </p:txBody>
      </p:sp>
      <p:sp>
        <p:nvSpPr>
          <p:cNvPr id="21520" name="AutoShape 82"/>
          <p:cNvSpPr>
            <a:spLocks noChangeArrowheads="1"/>
          </p:cNvSpPr>
          <p:nvPr/>
        </p:nvSpPr>
        <p:spPr bwMode="auto">
          <a:xfrm>
            <a:off x="5724127" y="3141663"/>
            <a:ext cx="3096023" cy="1223442"/>
          </a:xfrm>
          <a:prstGeom prst="roundRect">
            <a:avLst>
              <a:gd name="adj" fmla="val 16667"/>
            </a:avLst>
          </a:prstGeom>
          <a:ln w="28575" algn="ctr">
            <a:solidFill>
              <a:schemeClr val="tx1"/>
            </a:solidFill>
            <a:round/>
            <a:headEnd/>
            <a:tailEnd/>
          </a:ln>
        </p:spPr>
        <p:style>
          <a:lnRef idx="0">
            <a:srgbClr val="000000"/>
          </a:lnRef>
          <a:fillRef idx="1002">
            <a:schemeClr val="lt1"/>
          </a:fillRef>
          <a:effectRef idx="0">
            <a:srgbClr val="000000"/>
          </a:effectRef>
          <a:fontRef idx="major"/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kern="0"/>
          </a:p>
        </p:txBody>
      </p:sp>
      <p:sp>
        <p:nvSpPr>
          <p:cNvPr id="21521" name="Text Box 83"/>
          <p:cNvSpPr txBox="1">
            <a:spLocks noChangeArrowheads="1"/>
          </p:cNvSpPr>
          <p:nvPr/>
        </p:nvSpPr>
        <p:spPr bwMode="auto">
          <a:xfrm>
            <a:off x="5292081" y="3141663"/>
            <a:ext cx="3672408" cy="1423467"/>
          </a:xfrm>
          <a:prstGeom prst="rect">
            <a:avLst/>
          </a:prstGeom>
          <a:ln>
            <a:noFill/>
          </a:ln>
        </p:spPr>
        <p:style>
          <a:lnRef idx="0">
            <a:srgbClr val="000000"/>
          </a:lnRef>
          <a:fillRef idx="1002">
            <a:schemeClr val="lt1"/>
          </a:fillRef>
          <a:effectRef idx="0">
            <a:srgbClr val="000000"/>
          </a:effectRef>
          <a:fontRef idx="major"/>
        </p:style>
        <p:txBody>
          <a:bodyPr>
            <a:spAutoFit/>
          </a:bodyPr>
          <a:lstStyle/>
          <a:p>
            <a:pPr algn="ctr"/>
            <a:r>
              <a:rPr lang="ru-RU" sz="1400" b="1">
                <a:latin typeface="Times New Roman" pitchFamily="18" charset="0"/>
                <a:cs typeface="Arial" charset="0"/>
              </a:rPr>
              <a:t>ПРОФИЦИТ</a:t>
            </a:r>
            <a:endParaRPr lang="ru-RU">
              <a:latin typeface="Arial" charset="0"/>
              <a:cs typeface="Arial" charset="0"/>
            </a:endParaRPr>
          </a:p>
          <a:p>
            <a:pPr algn="ctr"/>
            <a:r>
              <a:rPr lang="ru-RU" sz="1400" b="1">
                <a:latin typeface="Times New Roman" pitchFamily="18" charset="0"/>
                <a:cs typeface="Arial" charset="0"/>
              </a:rPr>
              <a:t>(доходы больше расходов)</a:t>
            </a:r>
            <a:endParaRPr lang="ru-RU">
              <a:latin typeface="Arial" charset="0"/>
              <a:cs typeface="Arial" charset="0"/>
            </a:endParaRPr>
          </a:p>
          <a:p>
            <a:pPr algn="just"/>
            <a:r>
              <a:rPr lang="ru-RU" sz="1300">
                <a:latin typeface="Times New Roman" pitchFamily="18" charset="0"/>
                <a:cs typeface="Arial" charset="0"/>
              </a:rPr>
              <a:t>При превышении доходов над расходами принимается решение, как их использовать (например, накапливать резервы, остатки, погашать долг).</a:t>
            </a: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2" name="Блок-схема: магнитный диск 1"/>
          <p:cNvSpPr/>
          <p:nvPr/>
        </p:nvSpPr>
        <p:spPr bwMode="auto">
          <a:xfrm>
            <a:off x="4500563" y="1916113"/>
            <a:ext cx="914400" cy="612775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07950" y="188913"/>
            <a:ext cx="8786813" cy="6480175"/>
          </a:xfrm>
        </p:spPr>
        <p:txBody>
          <a:bodyPr/>
          <a:lstStyle/>
          <a:p>
            <a:pPr marL="0" indent="542925" algn="just">
              <a:buFontTx/>
              <a:buNone/>
            </a:pPr>
            <a:endParaRPr lang="ru-RU" sz="2400" b="1">
              <a:solidFill>
                <a:srgbClr val="0033CC"/>
              </a:solidFill>
              <a:latin typeface="Times New Roman" pitchFamily="18" charset="0"/>
            </a:endParaRPr>
          </a:p>
          <a:p>
            <a:pPr marL="0" indent="542925" algn="just">
              <a:buFontTx/>
              <a:buNone/>
            </a:pPr>
            <a:endParaRPr lang="ru-RU" sz="2400" b="1">
              <a:solidFill>
                <a:srgbClr val="0033CC"/>
              </a:solidFill>
              <a:latin typeface="Times New Roman" pitchFamily="18" charset="0"/>
            </a:endParaRPr>
          </a:p>
        </p:txBody>
      </p:sp>
      <p:grpSp>
        <p:nvGrpSpPr>
          <p:cNvPr id="29698" name="AutoShape 6"/>
          <p:cNvGrpSpPr>
            <a:grpSpLocks/>
          </p:cNvGrpSpPr>
          <p:nvPr/>
        </p:nvGrpSpPr>
        <p:grpSpPr bwMode="auto">
          <a:xfrm>
            <a:off x="2149475" y="258763"/>
            <a:ext cx="4681538" cy="388937"/>
            <a:chOff x="1233" y="-197"/>
            <a:chExt cx="3290" cy="1324"/>
          </a:xfrm>
        </p:grpSpPr>
        <p:pic>
          <p:nvPicPr>
            <p:cNvPr id="22560" name="AutoShape 6"/>
            <p:cNvPicPr>
              <a:picLocks noChangeArrowheads="1"/>
            </p:cNvPicPr>
            <p:nvPr/>
          </p:nvPicPr>
          <p:blipFill>
            <a:blip r:embed="rId2"/>
            <a:stretch/>
          </p:blipFill>
          <p:spPr bwMode="auto">
            <a:xfrm>
              <a:off x="1233" y="-197"/>
              <a:ext cx="3290" cy="1324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pic>
        <p:sp>
          <p:nvSpPr>
            <p:cNvPr id="22561" name="Text Box 23"/>
            <p:cNvSpPr txBox="1">
              <a:spLocks noChangeArrowheads="1"/>
            </p:cNvSpPr>
            <p:nvPr/>
          </p:nvSpPr>
          <p:spPr bwMode="auto">
            <a:xfrm>
              <a:off x="1311" y="84"/>
              <a:ext cx="3138" cy="762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ru-RU" sz="2000" b="1" i="1">
                  <a:solidFill>
                    <a:schemeClr val="tx1"/>
                  </a:solidFill>
                  <a:latin typeface="Times New Roman" pitchFamily="18" charset="0"/>
                  <a:cs typeface="Arial" charset="0"/>
                </a:rPr>
                <a:t>Межбюджетные трансферты</a:t>
              </a:r>
              <a:endParaRPr lang="ru-RU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7171" name="AutoShape 7"/>
          <p:cNvSpPr>
            <a:spLocks noChangeArrowheads="1"/>
          </p:cNvSpPr>
          <p:nvPr/>
        </p:nvSpPr>
        <p:spPr bwMode="auto">
          <a:xfrm>
            <a:off x="698500" y="885825"/>
            <a:ext cx="1839913" cy="4775200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300" kern="0">
              <a:latin typeface="Times New Roman"/>
            </a:endParaRPr>
          </a:p>
        </p:txBody>
      </p:sp>
      <p:sp>
        <p:nvSpPr>
          <p:cNvPr id="7172" name="AutoShape 8"/>
          <p:cNvSpPr>
            <a:spLocks noChangeArrowheads="1"/>
          </p:cNvSpPr>
          <p:nvPr/>
        </p:nvSpPr>
        <p:spPr bwMode="auto">
          <a:xfrm>
            <a:off x="2693988" y="865188"/>
            <a:ext cx="1843087" cy="4795837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300" kern="0">
              <a:latin typeface="Times New Roman"/>
            </a:endParaRPr>
          </a:p>
        </p:txBody>
      </p:sp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4778375" y="900113"/>
            <a:ext cx="1911350" cy="4624387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300" kern="0">
              <a:latin typeface="Times New Roman"/>
            </a:endParaRPr>
          </a:p>
        </p:txBody>
      </p:sp>
      <p:sp>
        <p:nvSpPr>
          <p:cNvPr id="29702" name="Text Box 36"/>
          <p:cNvSpPr txBox="1">
            <a:spLocks noChangeArrowheads="1"/>
          </p:cNvSpPr>
          <p:nvPr/>
        </p:nvSpPr>
        <p:spPr bwMode="auto">
          <a:xfrm>
            <a:off x="684213" y="1412875"/>
            <a:ext cx="19431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900"/>
          </a:p>
        </p:txBody>
      </p:sp>
      <p:sp>
        <p:nvSpPr>
          <p:cNvPr id="29703" name="Text Box 40"/>
          <p:cNvSpPr txBox="1">
            <a:spLocks noChangeArrowheads="1"/>
          </p:cNvSpPr>
          <p:nvPr/>
        </p:nvSpPr>
        <p:spPr bwMode="auto">
          <a:xfrm>
            <a:off x="823913" y="989013"/>
            <a:ext cx="158432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</a:rPr>
              <a:t>Дотации </a:t>
            </a:r>
            <a:endParaRPr lang="ru-RU"/>
          </a:p>
          <a:p>
            <a:r>
              <a:rPr lang="ru-RU" sz="1400" b="1">
                <a:latin typeface="Times New Roman" pitchFamily="18" charset="0"/>
              </a:rPr>
              <a:t>(</a:t>
            </a:r>
            <a:r>
              <a:rPr lang="ru-RU" sz="1400" b="1" i="1">
                <a:latin typeface="Times New Roman" pitchFamily="18" charset="0"/>
              </a:rPr>
              <a:t>от лат. «</a:t>
            </a:r>
            <a:r>
              <a:rPr lang="en-US" sz="1400" b="1" i="1">
                <a:latin typeface="Times New Roman" pitchFamily="18" charset="0"/>
              </a:rPr>
              <a:t>Dotatio</a:t>
            </a:r>
            <a:r>
              <a:rPr lang="ru-RU" sz="1400" b="1" i="1">
                <a:latin typeface="Times New Roman" pitchFamily="18" charset="0"/>
              </a:rPr>
              <a:t>» -дар, пожертвование</a:t>
            </a:r>
            <a:r>
              <a:rPr lang="ru-RU" sz="1400" b="1">
                <a:latin typeface="Times New Roman" pitchFamily="18" charset="0"/>
              </a:rPr>
              <a:t>)</a:t>
            </a:r>
            <a:endParaRPr lang="ru-RU"/>
          </a:p>
          <a:p>
            <a:r>
              <a:rPr lang="ru-RU" sz="1400">
                <a:latin typeface="Times New Roman" pitchFamily="18" charset="0"/>
              </a:rPr>
              <a:t>Предоставляется без определения конкретной цели их использования</a:t>
            </a:r>
            <a:endParaRPr lang="ru-RU"/>
          </a:p>
        </p:txBody>
      </p:sp>
      <p:sp>
        <p:nvSpPr>
          <p:cNvPr id="29704" name="Text Box 41"/>
          <p:cNvSpPr txBox="1">
            <a:spLocks noChangeArrowheads="1"/>
          </p:cNvSpPr>
          <p:nvPr/>
        </p:nvSpPr>
        <p:spPr bwMode="auto">
          <a:xfrm>
            <a:off x="2786063" y="887413"/>
            <a:ext cx="1657350" cy="295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</a:rPr>
              <a:t>Субвенции </a:t>
            </a:r>
            <a:endParaRPr lang="ru-RU"/>
          </a:p>
          <a:p>
            <a:r>
              <a:rPr lang="ru-RU" sz="1400" b="1">
                <a:latin typeface="Times New Roman" pitchFamily="18" charset="0"/>
              </a:rPr>
              <a:t>(</a:t>
            </a:r>
            <a:r>
              <a:rPr lang="ru-RU" sz="1400" b="1" i="1">
                <a:latin typeface="Times New Roman" pitchFamily="18" charset="0"/>
              </a:rPr>
              <a:t>от лат.</a:t>
            </a:r>
            <a:r>
              <a:rPr lang="en-US" sz="1400" b="1" i="1">
                <a:latin typeface="Times New Roman" pitchFamily="18" charset="0"/>
              </a:rPr>
              <a:t> </a:t>
            </a:r>
            <a:r>
              <a:rPr lang="ru-RU" sz="1400" b="1" i="1">
                <a:latin typeface="Times New Roman" pitchFamily="18" charset="0"/>
              </a:rPr>
              <a:t>«</a:t>
            </a:r>
            <a:r>
              <a:rPr lang="en-US" sz="1400" b="1" i="1">
                <a:latin typeface="Times New Roman" pitchFamily="18" charset="0"/>
              </a:rPr>
              <a:t>Subvenire</a:t>
            </a:r>
            <a:r>
              <a:rPr lang="ru-RU" sz="1400" b="1" i="1">
                <a:latin typeface="Times New Roman" pitchFamily="18" charset="0"/>
              </a:rPr>
              <a:t>»</a:t>
            </a:r>
            <a:r>
              <a:rPr lang="en-US" sz="1400" b="1" i="1">
                <a:latin typeface="Times New Roman" pitchFamily="18" charset="0"/>
              </a:rPr>
              <a:t> - </a:t>
            </a:r>
            <a:r>
              <a:rPr lang="ru-RU" sz="1400" b="1" i="1">
                <a:latin typeface="Times New Roman" pitchFamily="18" charset="0"/>
              </a:rPr>
              <a:t>приходить на помощь</a:t>
            </a:r>
            <a:r>
              <a:rPr lang="ru-RU" sz="1400" b="1">
                <a:latin typeface="Times New Roman" pitchFamily="18" charset="0"/>
              </a:rPr>
              <a:t>)</a:t>
            </a:r>
            <a:endParaRPr lang="ru-RU"/>
          </a:p>
          <a:p>
            <a:r>
              <a:rPr lang="ru-RU" sz="1400">
                <a:latin typeface="Times New Roman" pitchFamily="18" charset="0"/>
              </a:rPr>
              <a:t>Предоставляются на финансирование «переданных» другим публично-правовым образованиям полномочий</a:t>
            </a:r>
            <a:endParaRPr lang="ru-RU"/>
          </a:p>
        </p:txBody>
      </p:sp>
      <p:sp>
        <p:nvSpPr>
          <p:cNvPr id="22544" name="Text Box 42"/>
          <p:cNvSpPr txBox="1">
            <a:spLocks noChangeArrowheads="1"/>
          </p:cNvSpPr>
          <p:nvPr/>
        </p:nvSpPr>
        <p:spPr bwMode="auto">
          <a:xfrm>
            <a:off x="4722813" y="887413"/>
            <a:ext cx="1911350" cy="187801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b="1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Субсидии </a:t>
            </a:r>
            <a:endParaRPr lang="ru-RU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r>
              <a:rPr lang="ru-RU" sz="1400" b="1" i="1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(от лат. «</a:t>
            </a:r>
            <a:r>
              <a:rPr lang="en-US" sz="1400" b="1" i="1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Subsiduim</a:t>
            </a:r>
            <a:r>
              <a:rPr lang="ru-RU" sz="1400" b="1" i="1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» - поддержка)</a:t>
            </a:r>
            <a:endParaRPr lang="ru-RU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Предоставляются на условиях долевого софинансирования расходов других бюджетов</a:t>
            </a:r>
            <a:endParaRPr lang="ru-RU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9706" name="Line 43"/>
          <p:cNvSpPr>
            <a:spLocks noChangeShapeType="1"/>
          </p:cNvSpPr>
          <p:nvPr/>
        </p:nvSpPr>
        <p:spPr bwMode="auto">
          <a:xfrm flipH="1">
            <a:off x="2051050" y="685800"/>
            <a:ext cx="496888" cy="180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9707" name="Line 44"/>
          <p:cNvSpPr>
            <a:spLocks noChangeShapeType="1"/>
          </p:cNvSpPr>
          <p:nvPr/>
        </p:nvSpPr>
        <p:spPr bwMode="auto">
          <a:xfrm flipH="1">
            <a:off x="3614738" y="700088"/>
            <a:ext cx="327025" cy="18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9708" name="Line 45"/>
          <p:cNvSpPr>
            <a:spLocks noChangeShapeType="1"/>
          </p:cNvSpPr>
          <p:nvPr/>
        </p:nvSpPr>
        <p:spPr bwMode="auto">
          <a:xfrm>
            <a:off x="6659563" y="692150"/>
            <a:ext cx="576262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>
            <a:off x="6831013" y="855663"/>
            <a:ext cx="2111375" cy="4805362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300" kern="0">
              <a:latin typeface="Times New Roman"/>
            </a:endParaRPr>
          </a:p>
        </p:txBody>
      </p:sp>
      <p:sp>
        <p:nvSpPr>
          <p:cNvPr id="29710" name="Line 50"/>
          <p:cNvSpPr>
            <a:spLocks noChangeShapeType="1"/>
          </p:cNvSpPr>
          <p:nvPr/>
        </p:nvSpPr>
        <p:spPr bwMode="auto">
          <a:xfrm>
            <a:off x="5430838" y="685800"/>
            <a:ext cx="260350" cy="201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9711" name="Text Box 51"/>
          <p:cNvSpPr txBox="1">
            <a:spLocks noChangeArrowheads="1"/>
          </p:cNvSpPr>
          <p:nvPr/>
        </p:nvSpPr>
        <p:spPr bwMode="auto">
          <a:xfrm>
            <a:off x="6915150" y="885825"/>
            <a:ext cx="1978025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Times New Roman" pitchFamily="18" charset="0"/>
              </a:rPr>
              <a:t>Иные межбюджетные трансферты</a:t>
            </a:r>
            <a:r>
              <a:rPr lang="ru-RU" sz="900"/>
              <a:t> </a:t>
            </a:r>
            <a:r>
              <a:rPr lang="ru-RU" sz="1400" b="1" i="1">
                <a:latin typeface="Times New Roman" pitchFamily="18" charset="0"/>
              </a:rPr>
              <a:t>(Трансфе́рт от лат. «Transfero»-переношу,перемещаю)</a:t>
            </a:r>
            <a:r>
              <a:rPr lang="ru-RU" sz="1400" b="1"/>
              <a:t> </a:t>
            </a:r>
            <a:r>
              <a:rPr lang="ru-RU" sz="1400">
                <a:latin typeface="Times New Roman" pitchFamily="18" charset="0"/>
              </a:rPr>
              <a:t>Предоставляются на осуществление части полномочий по решению вопросов местного значения в соответствии с заключенными соглашениями</a:t>
            </a:r>
            <a:endParaRPr lang="ru-RU" sz="9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 bwMode="auto">
          <a:xfrm>
            <a:off x="458670" y="1337915"/>
            <a:ext cx="7807024" cy="45719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/>
          </a:gradFill>
          <a:ln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innerShdw blurRad="63500" dist="50800" dir="2700000">
              <a:schemeClr val="accent4">
                <a:lumMod val="20000"/>
                <a:lumOff val="8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/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468313" y="1557338"/>
            <a:ext cx="2600325" cy="8731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Показатели бюджета</a:t>
            </a:r>
            <a:endParaRPr lang="ru-RU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3273425" y="1571625"/>
            <a:ext cx="1585913" cy="895350"/>
          </a:xfrm>
          <a:prstGeom prst="roundRect">
            <a:avLst>
              <a:gd name="adj" fmla="val 16667"/>
            </a:avLst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kern="0">
                <a:solidFill>
                  <a:srgbClr val="002060"/>
                </a:solidFill>
                <a:latin typeface="Times New Roman"/>
                <a:cs typeface="Times New Roman"/>
              </a:rPr>
              <a:t>2016</a:t>
            </a:r>
            <a:endParaRPr kern="0"/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3328988" y="4954588"/>
            <a:ext cx="1563687" cy="373062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kern="0">
                <a:solidFill>
                  <a:schemeClr val="tx1"/>
                </a:solidFill>
                <a:latin typeface="Times New Roman"/>
                <a:cs typeface="Times New Roman"/>
              </a:rPr>
              <a:t>0</a:t>
            </a:r>
            <a:endParaRPr ker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kern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458788" y="2759075"/>
            <a:ext cx="2600325" cy="6477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u="sng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hlinkClick r:id="rId2" action="ppaction://hlinksldjump" tooltip="ppaction://hlinksldjumpslide5"/>
              </a:rPr>
              <a:t>Доходы</a:t>
            </a:r>
            <a:endParaRPr lang="ru-RU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тыс. рублей.</a:t>
            </a:r>
            <a:endParaRPr lang="ru-RU">
              <a:solidFill>
                <a:srgbClr val="003366"/>
              </a:solidFill>
              <a:latin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458788" y="3716338"/>
            <a:ext cx="2600325" cy="6477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u="sng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hlinkClick r:id="rId3" action="ppaction://hlinksldjump" tooltip="ppaction://hlinksldjumpslide10"/>
              </a:rPr>
              <a:t>Расходы</a:t>
            </a:r>
            <a:endParaRPr lang="ru-RU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тыс. рублей.</a:t>
            </a:r>
            <a:endParaRPr lang="ru-RU">
              <a:solidFill>
                <a:srgbClr val="003366"/>
              </a:solidFill>
              <a:latin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 bwMode="auto">
          <a:xfrm>
            <a:off x="458788" y="4986338"/>
            <a:ext cx="2600325" cy="5857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160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 Дефицит(-), Профицит(+),                 тыс. рублей.</a:t>
            </a:r>
            <a:endParaRPr lang="ru-RU">
              <a:solidFill>
                <a:srgbClr val="003366"/>
              </a:solidFill>
              <a:latin typeface="Tahom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 flipH="1">
            <a:off x="3297238" y="2759075"/>
            <a:ext cx="1563687" cy="650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18 432,7</a:t>
            </a:r>
            <a:endParaRPr lang="ru-RU">
              <a:solidFill>
                <a:srgbClr val="003366"/>
              </a:solidFill>
              <a:latin typeface="Tahoma" pitchFamily="34" charset="0"/>
            </a:endParaRPr>
          </a:p>
          <a:p>
            <a:pPr algn="ctr"/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>
              <a:solidFill>
                <a:srgbClr val="003366"/>
              </a:solidFill>
              <a:latin typeface="Tahom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 bwMode="auto">
          <a:xfrm flipH="1">
            <a:off x="3297238" y="3730625"/>
            <a:ext cx="1563687" cy="650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18 432,7</a:t>
            </a:r>
            <a:endParaRPr lang="ru-RU">
              <a:solidFill>
                <a:srgbClr val="003366"/>
              </a:solidFill>
              <a:latin typeface="Tahoma" pitchFamily="34" charset="0"/>
            </a:endParaRPr>
          </a:p>
          <a:p>
            <a:pPr algn="ctr"/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>
              <a:solidFill>
                <a:srgbClr val="003366"/>
              </a:solidFill>
              <a:latin typeface="Tahoma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 bwMode="auto">
          <a:xfrm>
            <a:off x="3276600" y="1557338"/>
            <a:ext cx="1562100" cy="874712"/>
          </a:xfrm>
          <a:prstGeom prst="roundRect">
            <a:avLst>
              <a:gd name="adj" fmla="val 16667"/>
            </a:avLst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2024</a:t>
            </a:r>
            <a:endParaRPr lang="ru-RU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 bwMode="auto">
          <a:xfrm>
            <a:off x="5216525" y="1592263"/>
            <a:ext cx="1371600" cy="874712"/>
          </a:xfrm>
          <a:prstGeom prst="roundRect">
            <a:avLst>
              <a:gd name="adj" fmla="val 16667"/>
            </a:avLst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2025</a:t>
            </a:r>
            <a:endParaRPr lang="ru-RU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 bwMode="auto">
          <a:xfrm>
            <a:off x="6804025" y="1592263"/>
            <a:ext cx="1381125" cy="874712"/>
          </a:xfrm>
          <a:prstGeom prst="roundRect">
            <a:avLst>
              <a:gd name="adj" fmla="val 16667"/>
            </a:avLst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2026</a:t>
            </a:r>
            <a:endParaRPr lang="ru-RU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 bwMode="auto">
          <a:xfrm flipH="1">
            <a:off x="6835775" y="2759075"/>
            <a:ext cx="1563688" cy="650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15 567,0</a:t>
            </a:r>
            <a:endParaRPr lang="ru-RU">
              <a:solidFill>
                <a:srgbClr val="003366"/>
              </a:solidFill>
              <a:latin typeface="Tahoma" pitchFamily="34" charset="0"/>
            </a:endParaRPr>
          </a:p>
          <a:p>
            <a:pPr algn="ctr"/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>
              <a:solidFill>
                <a:srgbClr val="003366"/>
              </a:solidFill>
              <a:latin typeface="Tahom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 bwMode="auto">
          <a:xfrm flipH="1">
            <a:off x="5121275" y="2759075"/>
            <a:ext cx="1468438" cy="650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16 400,2</a:t>
            </a:r>
            <a:endParaRPr lang="ru-RU">
              <a:solidFill>
                <a:srgbClr val="003366"/>
              </a:solidFill>
              <a:latin typeface="Tahoma" pitchFamily="34" charset="0"/>
            </a:endParaRPr>
          </a:p>
          <a:p>
            <a:pPr algn="ctr"/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>
              <a:solidFill>
                <a:srgbClr val="003366"/>
              </a:solidFill>
              <a:latin typeface="Tahom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 bwMode="auto">
          <a:xfrm flipH="1">
            <a:off x="5027613" y="3716338"/>
            <a:ext cx="1563687" cy="650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16 400,2 </a:t>
            </a:r>
            <a:endParaRPr lang="ru-RU">
              <a:solidFill>
                <a:srgbClr val="003366"/>
              </a:solidFill>
              <a:latin typeface="Tahoma" pitchFamily="34" charset="0"/>
            </a:endParaRPr>
          </a:p>
          <a:p>
            <a:pPr algn="ctr"/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>
              <a:solidFill>
                <a:srgbClr val="003366"/>
              </a:solidFill>
              <a:latin typeface="Tahom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 bwMode="auto">
          <a:xfrm flipH="1">
            <a:off x="6804025" y="3716338"/>
            <a:ext cx="1533525" cy="650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15 567,0 </a:t>
            </a:r>
            <a:endParaRPr lang="ru-RU">
              <a:solidFill>
                <a:srgbClr val="003366"/>
              </a:solidFill>
              <a:latin typeface="Tahoma" pitchFamily="34" charset="0"/>
            </a:endParaRPr>
          </a:p>
          <a:p>
            <a:pPr algn="ctr"/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>
              <a:solidFill>
                <a:srgbClr val="003366"/>
              </a:solidFill>
              <a:latin typeface="Tahoma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 bwMode="auto">
          <a:xfrm>
            <a:off x="5057775" y="4970463"/>
            <a:ext cx="1597025" cy="747712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kern="0">
                <a:solidFill>
                  <a:schemeClr val="tx1"/>
                </a:solidFill>
                <a:latin typeface="Times New Roman"/>
                <a:cs typeface="Times New Roman"/>
              </a:rPr>
              <a:t>0</a:t>
            </a:r>
            <a:endParaRPr ker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kern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 bwMode="auto">
          <a:xfrm>
            <a:off x="6788150" y="4965700"/>
            <a:ext cx="1679575" cy="747713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kern="0">
                <a:solidFill>
                  <a:schemeClr val="tx1"/>
                </a:solidFill>
                <a:latin typeface="Times New Roman"/>
                <a:cs typeface="Times New Roman"/>
              </a:rPr>
              <a:t>0</a:t>
            </a:r>
            <a:endParaRPr kern="0"/>
          </a:p>
        </p:txBody>
      </p:sp>
      <p:sp>
        <p:nvSpPr>
          <p:cNvPr id="2" name="TextBox 21"/>
          <p:cNvSpPr txBox="1"/>
          <p:nvPr/>
        </p:nvSpPr>
        <p:spPr bwMode="auto">
          <a:xfrm flipH="1">
            <a:off x="3203575" y="4868863"/>
            <a:ext cx="1728788" cy="650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</a:t>
            </a:r>
            <a:endParaRPr lang="ru-RU">
              <a:solidFill>
                <a:srgbClr val="003366"/>
              </a:solidFill>
              <a:latin typeface="Tahoma" pitchFamily="34" charset="0"/>
            </a:endParaRPr>
          </a:p>
          <a:p>
            <a:pPr algn="ctr"/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>
              <a:solidFill>
                <a:srgbClr val="003366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 bwMode="auto">
          <a:xfrm>
            <a:off x="179388" y="1341438"/>
            <a:ext cx="2808287" cy="12414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2024 год </a:t>
            </a:r>
            <a:endParaRPr lang="ru-RU">
              <a:solidFill>
                <a:srgbClr val="292929"/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18 432,7тыс. руб.</a:t>
            </a:r>
            <a:endParaRPr lang="ru-RU">
              <a:solidFill>
                <a:srgbClr val="292929"/>
              </a:solidFill>
              <a:latin typeface="Arial" charset="0"/>
              <a:cs typeface="Arial" charset="0"/>
            </a:endParaRPr>
          </a:p>
        </p:txBody>
      </p:sp>
      <p:sp>
        <p:nvSpPr>
          <p:cNvPr id="37" name="TextBox 36"/>
          <p:cNvSpPr txBox="1"/>
          <p:nvPr/>
        </p:nvSpPr>
        <p:spPr bwMode="auto">
          <a:xfrm rot="10800000" flipV="1">
            <a:off x="180975" y="4244975"/>
            <a:ext cx="2808288" cy="650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Неналоговые доходы</a:t>
            </a:r>
            <a:endParaRPr lang="ru-RU">
              <a:solidFill>
                <a:srgbClr val="292929"/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183,1 тыс. руб.</a:t>
            </a:r>
            <a:endParaRPr lang="ru-RU">
              <a:solidFill>
                <a:srgbClr val="292929"/>
              </a:solidFill>
              <a:latin typeface="Arial" charset="0"/>
              <a:cs typeface="Arial" charset="0"/>
            </a:endParaRPr>
          </a:p>
        </p:txBody>
      </p:sp>
      <p:sp>
        <p:nvSpPr>
          <p:cNvPr id="38" name="TextBox 37"/>
          <p:cNvSpPr txBox="1"/>
          <p:nvPr/>
        </p:nvSpPr>
        <p:spPr bwMode="auto">
          <a:xfrm flipH="1">
            <a:off x="180975" y="5492750"/>
            <a:ext cx="2808288" cy="9255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endParaRPr lang="ru-RU">
              <a:solidFill>
                <a:srgbClr val="292929"/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9978,4 тыс. руб.</a:t>
            </a:r>
            <a:endParaRPr lang="ru-RU">
              <a:solidFill>
                <a:srgbClr val="292929"/>
              </a:solidFill>
              <a:latin typeface="Arial" charset="0"/>
              <a:cs typeface="Arial" charset="0"/>
            </a:endParaRPr>
          </a:p>
        </p:txBody>
      </p:sp>
      <p:sp>
        <p:nvSpPr>
          <p:cNvPr id="36" name="TextBox 35"/>
          <p:cNvSpPr txBox="1"/>
          <p:nvPr/>
        </p:nvSpPr>
        <p:spPr bwMode="auto">
          <a:xfrm flipH="1">
            <a:off x="180975" y="2890838"/>
            <a:ext cx="2808288" cy="650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Налоговые доходы          8 271,2 тыс. руб. </a:t>
            </a:r>
            <a:endParaRPr lang="ru-RU">
              <a:solidFill>
                <a:srgbClr val="292929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3132138" y="1341438"/>
            <a:ext cx="2808287" cy="1219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2025 год </a:t>
            </a:r>
            <a:endParaRPr lang="ru-RU">
              <a:solidFill>
                <a:srgbClr val="292929"/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16 400,2 тыс. руб.</a:t>
            </a:r>
            <a:endParaRPr lang="ru-RU">
              <a:solidFill>
                <a:srgbClr val="292929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6156325" y="1341438"/>
            <a:ext cx="2808288" cy="12414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2026 год </a:t>
            </a:r>
            <a:endParaRPr lang="ru-RU">
              <a:solidFill>
                <a:srgbClr val="292929"/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15 567,0 тыс. руб.</a:t>
            </a:r>
            <a:endParaRPr lang="ru-RU">
              <a:solidFill>
                <a:srgbClr val="292929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 flipH="1">
            <a:off x="3167063" y="2890838"/>
            <a:ext cx="2782887" cy="650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Налоговые доходы         8 434,5 тыс. руб. </a:t>
            </a:r>
            <a:endParaRPr lang="ru-RU">
              <a:solidFill>
                <a:srgbClr val="292929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 flipH="1">
            <a:off x="6157913" y="2890838"/>
            <a:ext cx="2808287" cy="650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Налоговые доходы          8 489,4 тыс. руб. </a:t>
            </a:r>
            <a:endParaRPr lang="ru-RU">
              <a:solidFill>
                <a:srgbClr val="292929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 rot="10800000" flipV="1">
            <a:off x="3140075" y="4243388"/>
            <a:ext cx="2808288" cy="650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Неналоговые доходы</a:t>
            </a:r>
            <a:endParaRPr lang="ru-RU">
              <a:solidFill>
                <a:srgbClr val="292929"/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190,5 тыс. руб.</a:t>
            </a:r>
            <a:endParaRPr lang="ru-RU">
              <a:solidFill>
                <a:srgbClr val="292929"/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 rot="10800000" flipV="1">
            <a:off x="6156325" y="4243388"/>
            <a:ext cx="2809875" cy="650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Неналоговые доходы</a:t>
            </a:r>
            <a:endParaRPr lang="ru-RU">
              <a:solidFill>
                <a:srgbClr val="292929"/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198,1 тыс. руб.</a:t>
            </a:r>
            <a:endParaRPr lang="ru-RU">
              <a:solidFill>
                <a:srgbClr val="292929"/>
              </a:solidFill>
              <a:latin typeface="Arial" charset="0"/>
              <a:cs typeface="Arial" charset="0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 flipH="1">
            <a:off x="3132138" y="5516563"/>
            <a:ext cx="2808287" cy="9255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endParaRPr lang="ru-RU">
              <a:solidFill>
                <a:srgbClr val="292929"/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7775,2 тыс. руб.</a:t>
            </a:r>
            <a:endParaRPr lang="ru-RU">
              <a:solidFill>
                <a:srgbClr val="292929"/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 bwMode="auto">
          <a:xfrm flipH="1">
            <a:off x="6183313" y="5480050"/>
            <a:ext cx="2808287" cy="9255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endParaRPr lang="ru-RU">
              <a:solidFill>
                <a:srgbClr val="292929"/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6879,5 тыс. руб.</a:t>
            </a:r>
            <a:endParaRPr lang="ru-RU">
              <a:solidFill>
                <a:srgbClr val="292929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617538" y="43608"/>
            <a:ext cx="7886700" cy="824661"/>
          </a:xfrm>
          <a:noFill/>
        </p:spPr>
        <p:txBody>
          <a:bodyPr rtlCol="0" anchor="t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/>
              <a:buNone/>
              <a:defRPr/>
            </a:pPr>
            <a:r>
              <a:rPr lang="ru-RU" sz="2000" b="1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latin typeface="Times New Roman"/>
                <a:ea typeface="+mj-ea"/>
                <a:cs typeface="Times New Roman"/>
              </a:rPr>
              <a:t>Налоговые доходы</a:t>
            </a:r>
          </a:p>
        </p:txBody>
      </p:sp>
      <p:sp>
        <p:nvSpPr>
          <p:cNvPr id="21" name="Овал 20"/>
          <p:cNvSpPr/>
          <p:nvPr/>
        </p:nvSpPr>
        <p:spPr bwMode="auto">
          <a:xfrm>
            <a:off x="3364801" y="2940604"/>
            <a:ext cx="2304255" cy="158417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700">
                <a:solidFill>
                  <a:schemeClr val="tx1"/>
                </a:solidFill>
                <a:latin typeface="Arial" charset="0"/>
                <a:cs typeface="Arial" charset="0"/>
              </a:rPr>
              <a:t>2024</a:t>
            </a:r>
            <a:r>
              <a:rPr lang="ru-RU" sz="1700">
                <a:solidFill>
                  <a:schemeClr val="tx1"/>
                </a:solidFill>
                <a:latin typeface="Trebuchet MS" pitchFamily="34" charset="0"/>
                <a:cs typeface="Arial" charset="0"/>
              </a:rPr>
              <a:t>г.- 8271,2</a:t>
            </a:r>
            <a:endParaRPr lang="ru-RU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 sz="1700">
                <a:solidFill>
                  <a:schemeClr val="tx1"/>
                </a:solidFill>
                <a:latin typeface="Arial" charset="0"/>
                <a:cs typeface="Arial" charset="0"/>
              </a:rPr>
              <a:t>2025</a:t>
            </a:r>
            <a:r>
              <a:rPr lang="ru-RU" sz="1700">
                <a:solidFill>
                  <a:schemeClr val="tx1"/>
                </a:solidFill>
                <a:latin typeface="Trebuchet MS" pitchFamily="34" charset="0"/>
                <a:cs typeface="Arial" charset="0"/>
              </a:rPr>
              <a:t>г.-</a:t>
            </a:r>
            <a:r>
              <a:rPr lang="ru-RU" sz="1700">
                <a:solidFill>
                  <a:schemeClr val="tx1"/>
                </a:solidFill>
                <a:latin typeface="Arial" charset="0"/>
                <a:cs typeface="Arial" charset="0"/>
              </a:rPr>
              <a:t>8434,5</a:t>
            </a:r>
            <a:endParaRPr lang="ru-RU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 sz="1700">
                <a:solidFill>
                  <a:schemeClr val="tx1"/>
                </a:solidFill>
                <a:latin typeface="Arial" charset="0"/>
                <a:cs typeface="Arial" charset="0"/>
              </a:rPr>
              <a:t>2026</a:t>
            </a:r>
            <a:r>
              <a:rPr lang="ru-RU" sz="1700">
                <a:solidFill>
                  <a:schemeClr val="tx1"/>
                </a:solidFill>
                <a:latin typeface="Trebuchet MS" pitchFamily="34" charset="0"/>
                <a:cs typeface="Arial" charset="0"/>
              </a:rPr>
              <a:t>г.-</a:t>
            </a:r>
            <a:r>
              <a:rPr lang="ru-RU" sz="1700">
                <a:solidFill>
                  <a:schemeClr val="tx1"/>
                </a:solidFill>
                <a:latin typeface="Arial" charset="0"/>
                <a:cs typeface="Arial" charset="0"/>
              </a:rPr>
              <a:t>8489,4</a:t>
            </a:r>
            <a:endParaRPr lang="ru-RU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/>
            <a:endParaRPr lang="ru-RU" sz="1700">
              <a:solidFill>
                <a:schemeClr val="tx1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 bwMode="auto">
          <a:xfrm>
            <a:off x="1908175" y="692150"/>
            <a:ext cx="5759450" cy="1785938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Налог на доходы физических лиц</a:t>
            </a:r>
            <a:endParaRPr lang="ru-RU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 202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4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 г.-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 636,6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 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тыс. рублей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. </a:t>
            </a:r>
            <a:endParaRPr lang="ru-RU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202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5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 г.-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 783,8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 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тыс. рублей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endParaRPr lang="ru-RU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202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6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 г.- 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821,9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 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тыс. рублей</a:t>
            </a:r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6227763" y="2757488"/>
            <a:ext cx="2736850" cy="1785937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Налог на имущество</a:t>
            </a:r>
            <a:endParaRPr lang="ru-RU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физических лиц</a:t>
            </a:r>
            <a:endParaRPr lang="ru-RU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 202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4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 г.-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 328,2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 т. р. </a:t>
            </a:r>
            <a:endParaRPr lang="ru-RU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202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5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 г.-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 328,2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 т. р</a:t>
            </a:r>
            <a:endParaRPr lang="ru-RU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   2026 г.-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 328,2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 т. р.</a:t>
            </a:r>
            <a:endParaRPr lang="ru-RU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 bwMode="auto">
          <a:xfrm>
            <a:off x="4751388" y="4941888"/>
            <a:ext cx="2665412" cy="1643062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Государственная пошлина</a:t>
            </a:r>
          </a:p>
          <a:p>
            <a:pPr algn="ctr"/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не прогнозируется</a:t>
            </a:r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377825" y="2724150"/>
            <a:ext cx="2465388" cy="1819275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ЕСХН</a:t>
            </a:r>
            <a:endParaRPr lang="ru-RU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202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4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 г.- 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403,3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 т. Р.</a:t>
            </a:r>
            <a:endParaRPr lang="ru-RU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202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5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 г.- 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419,4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 т. р.</a:t>
            </a:r>
            <a:endParaRPr lang="ru-RU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202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6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 г.- 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436,2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 т. р.</a:t>
            </a:r>
            <a:endParaRPr lang="ru-RU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1022350" y="4941888"/>
            <a:ext cx="2686050" cy="1643062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Земельный налог</a:t>
            </a:r>
            <a:endParaRPr lang="ru-RU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202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4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-202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6г.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г.  </a:t>
            </a:r>
            <a:endParaRPr lang="ru-RU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6903,1 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т. р.</a:t>
            </a:r>
            <a:endParaRPr lang="ru-RU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814145" y="592829"/>
            <a:ext cx="7585679" cy="960580"/>
          </a:xfrm>
          <a:noFill/>
        </p:spPr>
        <p:txBody>
          <a:bodyPr rtlCol="0" anchor="t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/>
              <a:buNone/>
              <a:defRPr/>
            </a:pPr>
            <a:r>
              <a:rPr lang="ru-RU" sz="2000" b="1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latin typeface="Times New Roman"/>
                <a:ea typeface="+mj-ea"/>
                <a:cs typeface="Times New Roman"/>
              </a:rPr>
              <a:t>Неналоговые доходы</a:t>
            </a:r>
            <a:endParaRPr lang="ru-RU" sz="2000" b="1">
              <a:solidFill>
                <a:schemeClr val="tx1"/>
              </a:solidFill>
              <a:latin typeface="Times New Roman"/>
              <a:ea typeface="+mj-ea"/>
              <a:cs typeface="Times New Roman"/>
            </a:endParaRPr>
          </a:p>
        </p:txBody>
      </p:sp>
      <p:sp>
        <p:nvSpPr>
          <p:cNvPr id="9" name="Овал 8"/>
          <p:cNvSpPr/>
          <p:nvPr/>
        </p:nvSpPr>
        <p:spPr bwMode="auto">
          <a:xfrm flipH="1">
            <a:off x="1403350" y="1341438"/>
            <a:ext cx="6481763" cy="1582737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7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2024г.- 183,1 тыс. рублей</a:t>
            </a:r>
            <a:endParaRPr lang="ru-RU">
              <a:solidFill>
                <a:srgbClr val="292929"/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 sz="17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2025г.- 190,5 тыс. рублей</a:t>
            </a:r>
            <a:endParaRPr lang="ru-RU">
              <a:solidFill>
                <a:srgbClr val="292929"/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 sz="17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2026г.- 198,1 тыс. рублей</a:t>
            </a:r>
            <a:endParaRPr lang="ru-RU">
              <a:solidFill>
                <a:srgbClr val="292929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 bwMode="auto">
          <a:xfrm>
            <a:off x="684213" y="3716338"/>
            <a:ext cx="3887787" cy="2159000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Доходы от сдачи в аренду имущества и зем участков</a:t>
            </a:r>
            <a:endParaRPr lang="ru-RU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2024г.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 – 181,4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 т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ыс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. р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ублей</a:t>
            </a:r>
            <a:endParaRPr lang="ru-RU">
              <a:solidFill>
                <a:srgbClr val="FFFFFF"/>
              </a:solidFill>
              <a:latin typeface="Trebuchet MS" pitchFamily="34" charset="0"/>
              <a:cs typeface="Arial" charset="0"/>
            </a:endParaRPr>
          </a:p>
          <a:p>
            <a:pPr algn="ctr"/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202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5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г.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 – 188,7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 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тыс. рублей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202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6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г.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 – 192,6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 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тыс. рублей</a:t>
            </a:r>
          </a:p>
        </p:txBody>
      </p:sp>
      <p:sp>
        <p:nvSpPr>
          <p:cNvPr id="3" name="Скругленный прямоугольник 1"/>
          <p:cNvSpPr/>
          <p:nvPr/>
        </p:nvSpPr>
        <p:spPr bwMode="auto">
          <a:xfrm>
            <a:off x="4859338" y="3789363"/>
            <a:ext cx="3887787" cy="2159000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Штрафы, санкции</a:t>
            </a:r>
          </a:p>
          <a:p>
            <a:pPr algn="ctr"/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202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4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г.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 – 1,7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 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тыс. рублей</a:t>
            </a:r>
          </a:p>
          <a:p>
            <a:pPr algn="ctr"/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202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5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г.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 – 1,8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 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тыс. рублей</a:t>
            </a:r>
            <a:endParaRPr lang="ru-RU">
              <a:solidFill>
                <a:srgbClr val="FFFFFF"/>
              </a:solidFill>
              <a:latin typeface="Trebuchet MS" pitchFamily="34" charset="0"/>
              <a:cs typeface="Arial" charset="0"/>
            </a:endParaRPr>
          </a:p>
          <a:p>
            <a:pPr algn="ctr"/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202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6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г.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 – 1,9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 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тыс. рублей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617538" y="48941"/>
            <a:ext cx="7886700" cy="504056"/>
          </a:xfrm>
          <a:noFill/>
        </p:spPr>
        <p:txBody>
          <a:bodyPr rtlCol="0" anchor="t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/>
              <a:buNone/>
              <a:defRPr/>
            </a:pPr>
            <a:r>
              <a:rPr lang="ru-RU" sz="2000" b="1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latin typeface="Times New Roman"/>
                <a:ea typeface="+mj-ea"/>
                <a:cs typeface="Times New Roman"/>
              </a:rPr>
              <a:t>Безвозмездные поступления</a:t>
            </a:r>
            <a:endParaRPr lang="ru-RU" sz="2000" b="1">
              <a:solidFill>
                <a:schemeClr val="tx1"/>
              </a:solidFill>
              <a:latin typeface="Times New Roman"/>
              <a:ea typeface="+mj-ea"/>
              <a:cs typeface="Times New Roman"/>
            </a:endParaRPr>
          </a:p>
        </p:txBody>
      </p:sp>
      <p:sp>
        <p:nvSpPr>
          <p:cNvPr id="7" name="Овал 6"/>
          <p:cNvSpPr/>
          <p:nvPr/>
        </p:nvSpPr>
        <p:spPr bwMode="auto">
          <a:xfrm>
            <a:off x="688108" y="699616"/>
            <a:ext cx="2918675" cy="201622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7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2024г -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9978,4 </a:t>
            </a:r>
            <a:r>
              <a:rPr lang="ru-RU" sz="17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 р.                      2025г – 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7775,2 </a:t>
            </a:r>
            <a:r>
              <a:rPr lang="ru-RU" sz="17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 р.</a:t>
            </a:r>
            <a:endParaRPr lang="ru-RU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 sz="17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2026г.- 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6879,5 </a:t>
            </a:r>
            <a:r>
              <a:rPr lang="ru-RU" sz="17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 р.</a:t>
            </a:r>
            <a:endParaRPr lang="ru-RU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/>
            <a:endParaRPr lang="ru-RU" sz="17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539750" y="2997200"/>
            <a:ext cx="3600450" cy="3240088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Субвенции бюджетам поселений  на осуществление первичного воинского учета на территориях, где отсутствуют военные комиссариаты</a:t>
            </a:r>
            <a:endParaRPr lang="ru-RU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202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4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 г.- 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126,9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 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тыс. рублей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202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5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 г. 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131,3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 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тыс. рублей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2026 г. 0,0 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тыс. рублей</a:t>
            </a:r>
            <a:endParaRPr lang="ru-RU">
              <a:solidFill>
                <a:srgbClr val="FFFFFF"/>
              </a:solidFill>
              <a:latin typeface="Trebuchet MS" pitchFamily="34" charset="0"/>
              <a:cs typeface="Arial" charset="0"/>
            </a:endParaRPr>
          </a:p>
          <a:p>
            <a:pPr algn="ctr"/>
            <a:endParaRPr lang="ru-RU">
              <a:solidFill>
                <a:srgbClr val="FFFFFF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5148263" y="2997200"/>
            <a:ext cx="3744912" cy="2619375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Субвенции бюджетам поселений на выполнение передаваемых полномочий субъектов Российской Федерации</a:t>
            </a:r>
            <a:endParaRPr lang="ru-RU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202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4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 г. – 0,2 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тыс. рублей</a:t>
            </a:r>
            <a:endParaRPr lang="ru-RU">
              <a:solidFill>
                <a:srgbClr val="FFFFFF"/>
              </a:solidFill>
              <a:latin typeface="Trebuchet MS" pitchFamily="34" charset="0"/>
              <a:cs typeface="Arial" charset="0"/>
            </a:endParaRPr>
          </a:p>
          <a:p>
            <a:pPr algn="ctr"/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2025 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г. -0,2 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тыс. рублей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endParaRPr lang="ru-RU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202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6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 г. -0,2 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тыс. рублей</a:t>
            </a:r>
          </a:p>
        </p:txBody>
      </p:sp>
      <p:sp>
        <p:nvSpPr>
          <p:cNvPr id="2" name="Скругленный прямоугольник 7"/>
          <p:cNvSpPr/>
          <p:nvPr/>
        </p:nvSpPr>
        <p:spPr bwMode="auto">
          <a:xfrm>
            <a:off x="5364163" y="908050"/>
            <a:ext cx="3744912" cy="1873250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Дотация</a:t>
            </a:r>
          </a:p>
          <a:p>
            <a:pPr algn="ctr"/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202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3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 г. – 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9 851,3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 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тыс. рублей</a:t>
            </a:r>
            <a:endParaRPr lang="ru-RU">
              <a:solidFill>
                <a:srgbClr val="FFFFFF"/>
              </a:solidFill>
              <a:latin typeface="Trebuchet MS" pitchFamily="34" charset="0"/>
              <a:cs typeface="Arial" charset="0"/>
            </a:endParaRPr>
          </a:p>
          <a:p>
            <a:pPr algn="ctr"/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2024 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г. –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ru-RU">
                <a:solidFill>
                  <a:schemeClr val="bg1"/>
                </a:solidFill>
                <a:latin typeface="Arial" charset="0"/>
                <a:cs typeface="Arial" charset="0"/>
              </a:rPr>
              <a:t>7 643,7 </a:t>
            </a:r>
            <a:r>
              <a:rPr lang="ru-RU">
                <a:solidFill>
                  <a:schemeClr val="bg1"/>
                </a:solidFill>
                <a:latin typeface="Trebuchet MS" pitchFamily="34" charset="0"/>
                <a:cs typeface="Arial" charset="0"/>
              </a:rPr>
              <a:t> </a:t>
            </a:r>
            <a:r>
              <a:rPr lang="ru-RU">
                <a:solidFill>
                  <a:schemeClr val="bg1"/>
                </a:solidFill>
                <a:latin typeface="Arial" charset="0"/>
                <a:cs typeface="Arial" charset="0"/>
              </a:rPr>
              <a:t>тыс. рублей </a:t>
            </a:r>
            <a:r>
              <a:rPr lang="ru-RU">
                <a:solidFill>
                  <a:schemeClr val="bg1"/>
                </a:solidFill>
                <a:latin typeface="Trebuchet MS" pitchFamily="34" charset="0"/>
                <a:cs typeface="Arial" charset="0"/>
              </a:rPr>
              <a:t>202</a:t>
            </a:r>
            <a:r>
              <a:rPr lang="ru-RU">
                <a:solidFill>
                  <a:schemeClr val="bg1"/>
                </a:solidFill>
                <a:latin typeface="Arial" charset="0"/>
                <a:cs typeface="Arial" charset="0"/>
              </a:rPr>
              <a:t>5</a:t>
            </a:r>
            <a:r>
              <a:rPr lang="ru-RU">
                <a:solidFill>
                  <a:schemeClr val="bg1"/>
                </a:solidFill>
                <a:latin typeface="Trebuchet MS" pitchFamily="34" charset="0"/>
                <a:cs typeface="Arial" charset="0"/>
              </a:rPr>
              <a:t> г. –</a:t>
            </a:r>
            <a:r>
              <a:rPr lang="ru-RU">
                <a:solidFill>
                  <a:schemeClr val="bg1"/>
                </a:solidFill>
                <a:latin typeface="Arial" charset="0"/>
                <a:cs typeface="Arial" charset="0"/>
              </a:rPr>
              <a:t> 6 879,3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 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тыс. рублей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Arial"/>
        <a:cs typeface="Arial"/>
      </a:majorFont>
      <a:minorFont>
        <a:latin typeface="Tahoma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Идея">
  <a:themeElements>
    <a:clrScheme name="Идея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Идея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>
    <a:extraClrScheme>
      <a:clrScheme name="Идея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дея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дея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дея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дея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дея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дея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дея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Студия">
  <a:themeElements>
    <a:clrScheme name="Студия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Студия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тудия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39</TotalTime>
  <Words>710</Words>
  <Application>ONLYOFFICE/7.0.1.37</Application>
  <DocSecurity>0</DocSecurity>
  <PresentationFormat>Экран (4:3)</PresentationFormat>
  <Paragraphs>170</Paragraphs>
  <Slides>14</Slides>
  <Notes>1</Notes>
  <HiddenSlides>5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Шаблон оформления</vt:lpstr>
      </vt:variant>
      <vt:variant>
        <vt:i4>22</vt:i4>
      </vt:variant>
      <vt:variant>
        <vt:lpstr>Заголовки слайдов</vt:lpstr>
      </vt:variant>
      <vt:variant>
        <vt:i4>14</vt:i4>
      </vt:variant>
    </vt:vector>
  </HeadingPairs>
  <TitlesOfParts>
    <vt:vector size="45" baseType="lpstr">
      <vt:lpstr>Arial</vt:lpstr>
      <vt:lpstr>Tahoma</vt:lpstr>
      <vt:lpstr>Wingdings</vt:lpstr>
      <vt:lpstr>Calibri</vt:lpstr>
      <vt:lpstr>Arial Black</vt:lpstr>
      <vt:lpstr>Times New Roman</vt:lpstr>
      <vt:lpstr>Trebuchet MS</vt:lpstr>
      <vt:lpstr>Georgia</vt:lpstr>
      <vt:lpstr>Arial Unicode MS</vt:lpstr>
      <vt:lpstr>Текстура</vt:lpstr>
      <vt:lpstr>Идея</vt:lpstr>
      <vt:lpstr>Текстура</vt:lpstr>
      <vt:lpstr>Текстура</vt:lpstr>
      <vt:lpstr>Текстура</vt:lpstr>
      <vt:lpstr>Текстура</vt:lpstr>
      <vt:lpstr>Текстура</vt:lpstr>
      <vt:lpstr>Текстура</vt:lpstr>
      <vt:lpstr>Текстура</vt:lpstr>
      <vt:lpstr>Текстура</vt:lpstr>
      <vt:lpstr>Текстура</vt:lpstr>
      <vt:lpstr>Идея</vt:lpstr>
      <vt:lpstr>Идея</vt:lpstr>
      <vt:lpstr>Идея</vt:lpstr>
      <vt:lpstr>Идея</vt:lpstr>
      <vt:lpstr>Идея</vt:lpstr>
      <vt:lpstr>Идея</vt:lpstr>
      <vt:lpstr>Идея</vt:lpstr>
      <vt:lpstr>Идея</vt:lpstr>
      <vt:lpstr>Идея</vt:lpstr>
      <vt:lpstr>Идея</vt:lpstr>
      <vt:lpstr>Студия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Классификация расходов бюджета по разделам</vt:lpstr>
      <vt:lpstr>Слайд 11</vt:lpstr>
      <vt:lpstr>Слайд 12</vt:lpstr>
      <vt:lpstr>Слайд 13</vt:lpstr>
      <vt:lpstr>Информация для контактов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Наталья</dc:creator>
  <cp:keywords/>
  <dc:description/>
  <cp:lastModifiedBy>USER</cp:lastModifiedBy>
  <cp:revision>348</cp:revision>
  <dcterms:created xsi:type="dcterms:W3CDTF">2014-05-12T16:47:43Z</dcterms:created>
  <dcterms:modified xsi:type="dcterms:W3CDTF">2024-01-20T19:23:50Z</dcterms:modified>
  <cp:category/>
  <cp:contentStatus/>
  <dc:language/>
  <cp:version/>
</cp:coreProperties>
</file>